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6" r:id="rId2"/>
    <p:sldId id="318" r:id="rId3"/>
    <p:sldId id="299" r:id="rId4"/>
    <p:sldId id="319" r:id="rId5"/>
    <p:sldId id="257" r:id="rId6"/>
    <p:sldId id="258" r:id="rId7"/>
    <p:sldId id="259" r:id="rId8"/>
    <p:sldId id="260" r:id="rId9"/>
    <p:sldId id="273" r:id="rId10"/>
    <p:sldId id="269" r:id="rId11"/>
    <p:sldId id="270" r:id="rId12"/>
    <p:sldId id="271" r:id="rId13"/>
    <p:sldId id="272" r:id="rId14"/>
    <p:sldId id="329" r:id="rId15"/>
    <p:sldId id="330" r:id="rId16"/>
    <p:sldId id="279" r:id="rId17"/>
    <p:sldId id="349" r:id="rId18"/>
    <p:sldId id="348" r:id="rId19"/>
    <p:sldId id="320" r:id="rId20"/>
    <p:sldId id="321" r:id="rId21"/>
    <p:sldId id="343" r:id="rId22"/>
    <p:sldId id="338" r:id="rId23"/>
    <p:sldId id="336" r:id="rId24"/>
    <p:sldId id="339" r:id="rId25"/>
    <p:sldId id="287" r:id="rId26"/>
    <p:sldId id="282" r:id="rId27"/>
    <p:sldId id="283" r:id="rId28"/>
    <p:sldId id="284" r:id="rId29"/>
    <p:sldId id="285" r:id="rId30"/>
    <p:sldId id="286" r:id="rId31"/>
    <p:sldId id="342" r:id="rId32"/>
    <p:sldId id="344" r:id="rId33"/>
    <p:sldId id="345" r:id="rId34"/>
    <p:sldId id="346" r:id="rId35"/>
    <p:sldId id="323" r:id="rId36"/>
    <p:sldId id="356" r:id="rId37"/>
    <p:sldId id="324" r:id="rId38"/>
    <p:sldId id="322" r:id="rId39"/>
    <p:sldId id="335" r:id="rId40"/>
    <p:sldId id="328" r:id="rId41"/>
    <p:sldId id="332" r:id="rId42"/>
    <p:sldId id="331" r:id="rId43"/>
    <p:sldId id="333" r:id="rId44"/>
    <p:sldId id="334" r:id="rId45"/>
    <p:sldId id="351" r:id="rId46"/>
    <p:sldId id="352" r:id="rId47"/>
    <p:sldId id="353" r:id="rId48"/>
    <p:sldId id="354" r:id="rId49"/>
    <p:sldId id="355" r:id="rId50"/>
    <p:sldId id="325" r:id="rId51"/>
    <p:sldId id="326" r:id="rId52"/>
    <p:sldId id="327" r:id="rId53"/>
    <p:sldId id="347" r:id="rId54"/>
    <p:sldId id="301" r:id="rId55"/>
    <p:sldId id="340" r:id="rId56"/>
    <p:sldId id="341" r:id="rId57"/>
    <p:sldId id="262" r:id="rId58"/>
    <p:sldId id="263" r:id="rId59"/>
    <p:sldId id="264" r:id="rId60"/>
    <p:sldId id="265" r:id="rId61"/>
    <p:sldId id="266" r:id="rId62"/>
    <p:sldId id="267" r:id="rId63"/>
    <p:sldId id="268" r:id="rId64"/>
    <p:sldId id="274" r:id="rId65"/>
    <p:sldId id="261" r:id="rId66"/>
    <p:sldId id="292" r:id="rId67"/>
    <p:sldId id="300" r:id="rId68"/>
    <p:sldId id="28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i Adib Azad" initials="HAA" lastIdx="1" clrIdx="0">
    <p:extLst>
      <p:ext uri="{19B8F6BF-5375-455C-9EA6-DF929625EA0E}">
        <p15:presenceInfo xmlns:p15="http://schemas.microsoft.com/office/powerpoint/2012/main" userId="19784598bd1cf0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79910" autoAdjust="0"/>
  </p:normalViewPr>
  <p:slideViewPr>
    <p:cSldViewPr snapToGrid="0">
      <p:cViewPr varScale="1">
        <p:scale>
          <a:sx n="95" d="100"/>
          <a:sy n="95" d="100"/>
        </p:scale>
        <p:origin x="11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image" Target="../media/image45.emf"/><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image" Target="../media/image52.emf"/><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image" Target="../media/image71.emf"/><Relationship Id="rId5" Type="http://schemas.openxmlformats.org/officeDocument/2006/relationships/image" Target="../media/image75.emf"/><Relationship Id="rId4"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300882-2572-460D-A57B-CD5E620A8F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D91CC69-E22D-4D48-8C78-3CACF72377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CE49CB-1493-45CD-B845-D6062043113A}" type="datetimeFigureOut">
              <a:rPr lang="en-US" smtClean="0"/>
              <a:t>13-Sep-19</a:t>
            </a:fld>
            <a:endParaRPr lang="en-US"/>
          </a:p>
        </p:txBody>
      </p:sp>
      <p:sp>
        <p:nvSpPr>
          <p:cNvPr id="4" name="Footer Placeholder 3">
            <a:extLst>
              <a:ext uri="{FF2B5EF4-FFF2-40B4-BE49-F238E27FC236}">
                <a16:creationId xmlns:a16="http://schemas.microsoft.com/office/drawing/2014/main" id="{DEBA71B4-A934-4EFF-ADAD-0B98864765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6E3D1F3-6241-499E-8DE2-0E2BC158DA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5477EA-CE49-484E-BEBB-5592E35C567A}" type="slidenum">
              <a:rPr lang="en-US" smtClean="0"/>
              <a:t>‹#›</a:t>
            </a:fld>
            <a:endParaRPr lang="en-US"/>
          </a:p>
        </p:txBody>
      </p:sp>
    </p:spTree>
    <p:extLst>
      <p:ext uri="{BB962C8B-B14F-4D97-AF65-F5344CB8AC3E}">
        <p14:creationId xmlns:p14="http://schemas.microsoft.com/office/powerpoint/2010/main" val="914471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302DD3-F39C-42A3-B644-31BC7AE731ED}" type="datetimeFigureOut">
              <a:rPr lang="en-US" smtClean="0"/>
              <a:t>13-Sep-19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A794B-9587-4901-890B-2F82023E9941}" type="slidenum">
              <a:rPr lang="en-US" smtClean="0"/>
              <a:t>‹#›</a:t>
            </a:fld>
            <a:endParaRPr lang="en-US"/>
          </a:p>
        </p:txBody>
      </p:sp>
    </p:spTree>
    <p:extLst>
      <p:ext uri="{BB962C8B-B14F-4D97-AF65-F5344CB8AC3E}">
        <p14:creationId xmlns:p14="http://schemas.microsoft.com/office/powerpoint/2010/main" val="3504692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شرکت فوکه در سال 1892 میلادی در بلژیک تاسیس شد، که تاریخ خورشیدی آن می شود 1271 یعنی 127 سال پیش… و اگر هنوز به قدمت این شرکت پی نبرید بهتر است که به شما اعلام کنیم که در آن زمان چه شخصی بر ایران حکم رانی می کرد.</a:t>
            </a:r>
          </a:p>
          <a:p>
            <a:pPr algn="r" rtl="1"/>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2</a:t>
            </a:fld>
            <a:endParaRPr lang="en-US"/>
          </a:p>
        </p:txBody>
      </p:sp>
    </p:spTree>
    <p:extLst>
      <p:ext uri="{BB962C8B-B14F-4D97-AF65-F5344CB8AC3E}">
        <p14:creationId xmlns:p14="http://schemas.microsoft.com/office/powerpoint/2010/main" val="3443249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جدول مقایسه استانداردهای رعایت شده در ساخت الکتروموتورهای شرکت های </a:t>
            </a:r>
            <a:r>
              <a:rPr lang="fa-IR" dirty="0" err="1"/>
              <a:t>زیمنس</a:t>
            </a:r>
            <a:r>
              <a:rPr lang="fa-IR" dirty="0"/>
              <a:t> آ ب </a:t>
            </a:r>
            <a:r>
              <a:rPr lang="fa-IR" dirty="0" err="1"/>
              <a:t>ب</a:t>
            </a:r>
            <a:r>
              <a:rPr lang="fa-IR" dirty="0"/>
              <a:t> و فوکه</a:t>
            </a:r>
          </a:p>
          <a:p>
            <a:pPr algn="r" rtl="1"/>
            <a:r>
              <a:rPr lang="fa-IR" dirty="0"/>
              <a:t>تماما یکسان</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22</a:t>
            </a:fld>
            <a:endParaRPr lang="en-US"/>
          </a:p>
        </p:txBody>
      </p:sp>
    </p:spTree>
    <p:extLst>
      <p:ext uri="{BB962C8B-B14F-4D97-AF65-F5344CB8AC3E}">
        <p14:creationId xmlns:p14="http://schemas.microsoft.com/office/powerpoint/2010/main" val="3650201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جدول مقایسه کیفی موتورهای ساخت فوکه با </a:t>
            </a:r>
            <a:r>
              <a:rPr lang="fa-IR" dirty="0" err="1"/>
              <a:t>زیمنس</a:t>
            </a:r>
            <a:r>
              <a:rPr lang="fa-IR" dirty="0"/>
              <a:t> و آ ب </a:t>
            </a:r>
            <a:r>
              <a:rPr lang="fa-IR" dirty="0" err="1"/>
              <a:t>ب</a:t>
            </a:r>
            <a:r>
              <a:rPr lang="fa-IR" dirty="0"/>
              <a:t>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23</a:t>
            </a:fld>
            <a:endParaRPr lang="en-US"/>
          </a:p>
        </p:txBody>
      </p:sp>
    </p:spTree>
    <p:extLst>
      <p:ext uri="{BB962C8B-B14F-4D97-AF65-F5344CB8AC3E}">
        <p14:creationId xmlns:p14="http://schemas.microsoft.com/office/powerpoint/2010/main" val="2907036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الکتروموتورهای فوکه دارای بهترین امکاناتی هستن که توسط دیگر تولید کنندگان بزرگ همچون </a:t>
            </a:r>
            <a:r>
              <a:rPr lang="fa-IR" dirty="0" err="1"/>
              <a:t>زیمنس</a:t>
            </a:r>
            <a:r>
              <a:rPr lang="fa-IR" dirty="0"/>
              <a:t> و آ ب </a:t>
            </a:r>
            <a:r>
              <a:rPr lang="fa-IR" dirty="0" err="1"/>
              <a:t>ب</a:t>
            </a:r>
            <a:r>
              <a:rPr lang="fa-IR" dirty="0"/>
              <a:t> بعنوان آپشن ارایه می گردند </a:t>
            </a:r>
            <a:r>
              <a:rPr lang="fa-IR" dirty="0" err="1"/>
              <a:t>درحالیکه</a:t>
            </a:r>
            <a:r>
              <a:rPr lang="fa-IR" dirty="0"/>
              <a:t> در موتورهای فوکه استاندارد می باشند و بدون هیچ هزینه ای کف کیفیت کالا محسوب می گردند. از جمله </a:t>
            </a:r>
            <a:r>
              <a:rPr lang="en-US" dirty="0"/>
              <a:t>PTC</a:t>
            </a:r>
            <a:r>
              <a:rPr lang="fa-IR" dirty="0"/>
              <a:t> که از سایز 160 یا برای درک بهتر از 11کیلو </a:t>
            </a:r>
            <a:r>
              <a:rPr lang="fa-IR" dirty="0" err="1"/>
              <a:t>وات</a:t>
            </a:r>
            <a:r>
              <a:rPr lang="fa-IR" dirty="0"/>
              <a:t> 1500 دور بر روی موتورها قرار دارند و بیرینگ های گریس خور که از سایز 180 یا همان 18.5 کیلو </a:t>
            </a:r>
            <a:r>
              <a:rPr lang="fa-IR" dirty="0" err="1"/>
              <a:t>وات</a:t>
            </a:r>
            <a:r>
              <a:rPr lang="fa-IR" dirty="0"/>
              <a:t> 1500 دور در کلیه موتورهای فوکه به صورت استاندارد ارایه می گردند.</a:t>
            </a:r>
            <a:br>
              <a:rPr lang="fa-IR" dirty="0"/>
            </a:br>
            <a:r>
              <a:rPr lang="fa-IR" dirty="0"/>
              <a:t>استاندارد بالای راندمان </a:t>
            </a:r>
            <a:r>
              <a:rPr lang="en-US" dirty="0"/>
              <a:t>IE2 &amp; IE3</a:t>
            </a:r>
            <a:r>
              <a:rPr lang="fa-IR" dirty="0"/>
              <a:t>، تولید صدای کمتر با اصلاح در طراحی الکترومغناطیسی موتور و سیستم تهویه آن، جعبه تقسیم و یا همان ترمینال </a:t>
            </a:r>
            <a:r>
              <a:rPr lang="fa-IR" dirty="0" err="1"/>
              <a:t>باکس</a:t>
            </a:r>
            <a:r>
              <a:rPr lang="fa-IR" dirty="0"/>
              <a:t> با قابلیت چرخش در تمامی توان ها که در دیگر موتورها عموما محدود به توان های بالاست…. دمای محیطی 45 درجه و 50 درجه برای موتورهای ارسالی به ایران تا عمر مفید موتورها را با توجه به شرایط آب و هوایی ایران نسبت به دیگر موتورهای استاندارد با دمای 40 درجه ، دو برابر می کند… پوشش ضد زنگ که بر روی روتور و قسمت های داخلی برای حفاظت موثر و بیشتر در مقابل رطوبت مورد استفاده قرار گرفته است.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24</a:t>
            </a:fld>
            <a:endParaRPr lang="en-US"/>
          </a:p>
        </p:txBody>
      </p:sp>
    </p:spTree>
    <p:extLst>
      <p:ext uri="{BB962C8B-B14F-4D97-AF65-F5344CB8AC3E}">
        <p14:creationId xmlns:p14="http://schemas.microsoft.com/office/powerpoint/2010/main" val="1544199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گواهی رعایت سیستم کنترل کیفیت از موسسه معتبر </a:t>
            </a:r>
            <a:r>
              <a:rPr lang="fa-IR" dirty="0" err="1"/>
              <a:t>توف</a:t>
            </a:r>
            <a:r>
              <a:rPr lang="fa-IR" dirty="0"/>
              <a:t> آلمان</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25</a:t>
            </a:fld>
            <a:endParaRPr lang="en-US"/>
          </a:p>
        </p:txBody>
      </p:sp>
    </p:spTree>
    <p:extLst>
      <p:ext uri="{BB962C8B-B14F-4D97-AF65-F5344CB8AC3E}">
        <p14:creationId xmlns:p14="http://schemas.microsoft.com/office/powerpoint/2010/main" val="3864228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برخی از مشتریان بین </a:t>
            </a:r>
            <a:r>
              <a:rPr lang="fa-IR" dirty="0" err="1"/>
              <a:t>المللی</a:t>
            </a:r>
            <a:r>
              <a:rPr lang="fa-IR" dirty="0"/>
              <a:t> فوکه</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26</a:t>
            </a:fld>
            <a:endParaRPr lang="en-US"/>
          </a:p>
        </p:txBody>
      </p:sp>
    </p:spTree>
    <p:extLst>
      <p:ext uri="{BB962C8B-B14F-4D97-AF65-F5344CB8AC3E}">
        <p14:creationId xmlns:p14="http://schemas.microsoft.com/office/powerpoint/2010/main" val="3876010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گواهی اصالت کالا</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31</a:t>
            </a:fld>
            <a:endParaRPr lang="en-US"/>
          </a:p>
        </p:txBody>
      </p:sp>
    </p:spTree>
    <p:extLst>
      <p:ext uri="{BB962C8B-B14F-4D97-AF65-F5344CB8AC3E}">
        <p14:creationId xmlns:p14="http://schemas.microsoft.com/office/powerpoint/2010/main" val="1886342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نمونه پیشنهاد ارایه شده به درخواست های داخل ایران که بر روی سر برگ شرکت فوکه ( شرکت مادر ) صادر می گردد که در این خصوص در ایران یگانه شرکت اروپایی در این حوزه هستیم</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32</a:t>
            </a:fld>
            <a:endParaRPr lang="en-US"/>
          </a:p>
        </p:txBody>
      </p:sp>
    </p:spTree>
    <p:extLst>
      <p:ext uri="{BB962C8B-B14F-4D97-AF65-F5344CB8AC3E}">
        <p14:creationId xmlns:p14="http://schemas.microsoft.com/office/powerpoint/2010/main" val="2416283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نمونه اطلاعات فنی تک برگی ارایه شده به مشتری در پیشنهاد اولیه</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33</a:t>
            </a:fld>
            <a:endParaRPr lang="en-US"/>
          </a:p>
        </p:txBody>
      </p:sp>
    </p:spTree>
    <p:extLst>
      <p:ext uri="{BB962C8B-B14F-4D97-AF65-F5344CB8AC3E}">
        <p14:creationId xmlns:p14="http://schemas.microsoft.com/office/powerpoint/2010/main" val="1881146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نقشه ابعادی که به همراه پیشنهاد مالی و فنی ارایه می گردد</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34</a:t>
            </a:fld>
            <a:endParaRPr lang="en-US"/>
          </a:p>
        </p:txBody>
      </p:sp>
    </p:spTree>
    <p:extLst>
      <p:ext uri="{BB962C8B-B14F-4D97-AF65-F5344CB8AC3E}">
        <p14:creationId xmlns:p14="http://schemas.microsoft.com/office/powerpoint/2010/main" val="362791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شرکت ویستا جم صنعت در سال 1386 تاسیس شد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35</a:t>
            </a:fld>
            <a:endParaRPr lang="en-US"/>
          </a:p>
        </p:txBody>
      </p:sp>
    </p:spTree>
    <p:extLst>
      <p:ext uri="{BB962C8B-B14F-4D97-AF65-F5344CB8AC3E}">
        <p14:creationId xmlns:p14="http://schemas.microsoft.com/office/powerpoint/2010/main" val="1755668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قبله عالم، شاه شهید، شاه صاحب قران ناصرالدین شاه قاجار … بله فوکه در زمان پادشاهی ایشان تاسیس شد دقیقا 5 سال پیش از ترور… حالا قطعا به قدمت شرکت فوکه پی بردید.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3</a:t>
            </a:fld>
            <a:endParaRPr lang="en-US"/>
          </a:p>
        </p:txBody>
      </p:sp>
    </p:spTree>
    <p:extLst>
      <p:ext uri="{BB962C8B-B14F-4D97-AF65-F5344CB8AC3E}">
        <p14:creationId xmlns:p14="http://schemas.microsoft.com/office/powerpoint/2010/main" val="3107305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حوزه عمده و اصلی فعالیت شرکت ویستا جم صنعت بازرگانی، مهندسی و مشاوره موتورهای الکتریکی و تجهیزات وابسته می باشد</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37</a:t>
            </a:fld>
            <a:endParaRPr lang="en-US"/>
          </a:p>
        </p:txBody>
      </p:sp>
    </p:spTree>
    <p:extLst>
      <p:ext uri="{BB962C8B-B14F-4D97-AF65-F5344CB8AC3E}">
        <p14:creationId xmlns:p14="http://schemas.microsoft.com/office/powerpoint/2010/main" val="3234632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شرکت ویستا جم صنعت بعنوان نماینده انحصاری فنی و بازرگانی شرکت فوکه بلژیک در ایران می باشد که این تصویر گواهی نمایندگی شرکت می باشد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38</a:t>
            </a:fld>
            <a:endParaRPr lang="en-US"/>
          </a:p>
        </p:txBody>
      </p:sp>
    </p:spTree>
    <p:extLst>
      <p:ext uri="{BB962C8B-B14F-4D97-AF65-F5344CB8AC3E}">
        <p14:creationId xmlns:p14="http://schemas.microsoft.com/office/powerpoint/2010/main" val="4145898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به دو کلمه بسیار مهم یعنی انحصار و بدون تاریخ </a:t>
            </a:r>
            <a:r>
              <a:rPr lang="fa-IR" dirty="0" err="1"/>
              <a:t>انقضا</a:t>
            </a:r>
            <a:r>
              <a:rPr lang="fa-IR" dirty="0"/>
              <a:t> در این گواهی نامه نمایندگی توجه بفرمایید.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39</a:t>
            </a:fld>
            <a:endParaRPr lang="en-US"/>
          </a:p>
        </p:txBody>
      </p:sp>
    </p:spTree>
    <p:extLst>
      <p:ext uri="{BB962C8B-B14F-4D97-AF65-F5344CB8AC3E}">
        <p14:creationId xmlns:p14="http://schemas.microsoft.com/office/powerpoint/2010/main" val="2700320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شرکت ویستا جم صنعت در حوزه موتورهای الکتریکی دارای گواهی های معتبر فنی می باشد از جمله دوره های الکتروموتور های فشار ضعیف و فشار قوی از دانشگاه آ ب </a:t>
            </a:r>
            <a:r>
              <a:rPr lang="fa-IR" dirty="0" err="1"/>
              <a:t>ب</a:t>
            </a:r>
            <a:r>
              <a:rPr lang="fa-IR" dirty="0"/>
              <a:t>  در فنلاند و شرکت </a:t>
            </a:r>
            <a:r>
              <a:rPr lang="en-US" dirty="0"/>
              <a:t>NSK</a:t>
            </a:r>
            <a:r>
              <a:rPr lang="fa-IR" dirty="0"/>
              <a:t> ژاپن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40</a:t>
            </a:fld>
            <a:endParaRPr lang="en-US"/>
          </a:p>
        </p:txBody>
      </p:sp>
    </p:spTree>
    <p:extLst>
      <p:ext uri="{BB962C8B-B14F-4D97-AF65-F5344CB8AC3E}">
        <p14:creationId xmlns:p14="http://schemas.microsoft.com/office/powerpoint/2010/main" val="1233597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ضمنا این شرکت فقط بر روی موضوعات تخصصی فنی حوزه الکتروموتورها تمرکز نکرده است بلکه دوره های آموزش کاربردی در حوزه های مدیریت را نیز گذرانده است که البته این روند همچنان ادامه دارد</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41</a:t>
            </a:fld>
            <a:endParaRPr lang="en-US"/>
          </a:p>
        </p:txBody>
      </p:sp>
    </p:spTree>
    <p:extLst>
      <p:ext uri="{BB962C8B-B14F-4D97-AF65-F5344CB8AC3E}">
        <p14:creationId xmlns:p14="http://schemas.microsoft.com/office/powerpoint/2010/main" val="2529256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چند نمونه دیگر از گواهی های دوره های فروش، مدیریت ، برنامه ریزی و غیره</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42</a:t>
            </a:fld>
            <a:endParaRPr lang="en-US"/>
          </a:p>
        </p:txBody>
      </p:sp>
    </p:spTree>
    <p:extLst>
      <p:ext uri="{BB962C8B-B14F-4D97-AF65-F5344CB8AC3E}">
        <p14:creationId xmlns:p14="http://schemas.microsoft.com/office/powerpoint/2010/main" val="4222314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شرکت ویستا جم صنعت در طول سال ها تجربه همکاری اکثرا بعنوان نماینده انصاری شرکت های مختلفی را داشته است از </a:t>
            </a:r>
            <a:r>
              <a:rPr lang="en-US" dirty="0"/>
              <a:t>Menzel</a:t>
            </a:r>
            <a:r>
              <a:rPr lang="fa-IR" dirty="0"/>
              <a:t> آلمان تا </a:t>
            </a:r>
            <a:r>
              <a:rPr lang="en-US" dirty="0"/>
              <a:t>NFO </a:t>
            </a:r>
            <a:r>
              <a:rPr lang="fa-IR" dirty="0"/>
              <a:t> سوئد، </a:t>
            </a:r>
            <a:r>
              <a:rPr lang="en-US" dirty="0"/>
              <a:t>Hansa </a:t>
            </a:r>
            <a:r>
              <a:rPr lang="en-US" dirty="0" err="1"/>
              <a:t>Motoren</a:t>
            </a:r>
            <a:r>
              <a:rPr lang="fa-IR" dirty="0"/>
              <a:t> آلمان ، </a:t>
            </a:r>
            <a:r>
              <a:rPr lang="en-US" dirty="0"/>
              <a:t>SDS</a:t>
            </a:r>
            <a:r>
              <a:rPr lang="fa-IR" dirty="0"/>
              <a:t> سوئیس، </a:t>
            </a:r>
            <a:r>
              <a:rPr lang="en-US" dirty="0"/>
              <a:t>Ural </a:t>
            </a:r>
            <a:r>
              <a:rPr lang="en-US" dirty="0" err="1"/>
              <a:t>Kran</a:t>
            </a:r>
            <a:r>
              <a:rPr lang="fa-IR" dirty="0"/>
              <a:t> روسیه و </a:t>
            </a:r>
            <a:r>
              <a:rPr lang="en-US" dirty="0"/>
              <a:t>KC Engineering</a:t>
            </a:r>
            <a:r>
              <a:rPr lang="fa-IR" dirty="0"/>
              <a:t> لبنان و </a:t>
            </a:r>
            <a:r>
              <a:rPr lang="en-US" dirty="0"/>
              <a:t>Valid Magnetic</a:t>
            </a:r>
            <a:r>
              <a:rPr lang="fa-IR" dirty="0"/>
              <a:t> هنگ </a:t>
            </a:r>
            <a:r>
              <a:rPr lang="fa-IR" dirty="0" err="1"/>
              <a:t>کونگ</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43</a:t>
            </a:fld>
            <a:endParaRPr lang="en-US"/>
          </a:p>
        </p:txBody>
      </p:sp>
    </p:spTree>
    <p:extLst>
      <p:ext uri="{BB962C8B-B14F-4D97-AF65-F5344CB8AC3E}">
        <p14:creationId xmlns:p14="http://schemas.microsoft.com/office/powerpoint/2010/main" val="3970798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با توجه به گستردگی کار در سطح بین </a:t>
            </a:r>
            <a:r>
              <a:rPr lang="fa-IR" dirty="0" err="1"/>
              <a:t>المللی</a:t>
            </a:r>
            <a:r>
              <a:rPr lang="fa-IR" dirty="0"/>
              <a:t> و نیز در داخل کشور ، نیاز به دانش برای مدیریت از دور و به اصطلاح </a:t>
            </a:r>
            <a:r>
              <a:rPr lang="fa-IR" dirty="0" err="1"/>
              <a:t>دورکاری</a:t>
            </a:r>
            <a:r>
              <a:rPr lang="fa-IR" dirty="0"/>
              <a:t> دیده می شد که دوره آموزشی ویژه ای از طریق دفتر مدیریت منابع انسانی دولت ایالات متحده </a:t>
            </a:r>
            <a:r>
              <a:rPr lang="fa-IR" dirty="0" err="1"/>
              <a:t>گذارنده</a:t>
            </a:r>
            <a:r>
              <a:rPr lang="fa-IR" dirty="0"/>
              <a:t> شده است.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44</a:t>
            </a:fld>
            <a:endParaRPr lang="en-US"/>
          </a:p>
        </p:txBody>
      </p:sp>
    </p:spTree>
    <p:extLst>
      <p:ext uri="{BB962C8B-B14F-4D97-AF65-F5344CB8AC3E}">
        <p14:creationId xmlns:p14="http://schemas.microsoft.com/office/powerpoint/2010/main" val="4248627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err="1"/>
              <a:t>واقعا</a:t>
            </a:r>
            <a:r>
              <a:rPr lang="fa-IR" dirty="0"/>
              <a:t> ما چه چیزی ارایه می دهیم و چه خدماتی داریم که در داستان ما ارایه شده است</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45</a:t>
            </a:fld>
            <a:endParaRPr lang="en-US"/>
          </a:p>
        </p:txBody>
      </p:sp>
    </p:spTree>
    <p:extLst>
      <p:ext uri="{BB962C8B-B14F-4D97-AF65-F5344CB8AC3E}">
        <p14:creationId xmlns:p14="http://schemas.microsoft.com/office/powerpoint/2010/main" val="2084159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نگاهی به توانمندی های بازرگانی شرکت ویستا جم صنعت می تواند گویای ظرفیت های کاری ما باشد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50</a:t>
            </a:fld>
            <a:endParaRPr lang="en-US"/>
          </a:p>
        </p:txBody>
      </p:sp>
    </p:spTree>
    <p:extLst>
      <p:ext uri="{BB962C8B-B14F-4D97-AF65-F5344CB8AC3E}">
        <p14:creationId xmlns:p14="http://schemas.microsoft.com/office/powerpoint/2010/main" val="1968509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فوکه همانطور که می دانیم شرکتی است بلژیکی و بلژیک از بنیان گزاران بازار مشترک اروپایی و اتحادیه اروپاست… کشوری با استاندارد های بالای زندگی، بازرگانی، حکومتی و البته صنعتی …. شرکت فوکه از ابتدا تا سال 2015 در بروکسل قرار داشت اما از این سال به بعد به شهر  </a:t>
            </a:r>
            <a:r>
              <a:rPr lang="fa-IR" dirty="0" err="1"/>
              <a:t>گمبلو</a:t>
            </a:r>
            <a:r>
              <a:rPr lang="fa-IR" dirty="0"/>
              <a:t> در فاصله 45زمانی دقیقه رانندگی تا بروکسل نقل مکان کرد پس از ساخت کارگاه و انبار جدیدش.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4</a:t>
            </a:fld>
            <a:endParaRPr lang="en-US"/>
          </a:p>
        </p:txBody>
      </p:sp>
    </p:spTree>
    <p:extLst>
      <p:ext uri="{BB962C8B-B14F-4D97-AF65-F5344CB8AC3E}">
        <p14:creationId xmlns:p14="http://schemas.microsoft.com/office/powerpoint/2010/main" val="2615992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ما به در شرکت ویستا جم صنعت به دو اصل بنیادی در فروش متعهد می باشیم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53</a:t>
            </a:fld>
            <a:endParaRPr lang="en-US"/>
          </a:p>
        </p:txBody>
      </p:sp>
    </p:spTree>
    <p:extLst>
      <p:ext uri="{BB962C8B-B14F-4D97-AF65-F5344CB8AC3E}">
        <p14:creationId xmlns:p14="http://schemas.microsoft.com/office/powerpoint/2010/main" val="720565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همانطور که قبلا دیدید مشتریان ما می توانند به صورت مستقیم به شرکت فوکه بلژیک ثبت سفارش کنند و دو نمونه از این نوع ثبت سفارش های مستقیم را در ادامه مشاهده می فرمایید</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54</a:t>
            </a:fld>
            <a:endParaRPr lang="en-US"/>
          </a:p>
        </p:txBody>
      </p:sp>
    </p:spTree>
    <p:extLst>
      <p:ext uri="{BB962C8B-B14F-4D97-AF65-F5344CB8AC3E}">
        <p14:creationId xmlns:p14="http://schemas.microsoft.com/office/powerpoint/2010/main" val="746691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نمونه  ای نقشه ابعادی موتورهای فوکه را ملاحظه می فرمایید و در ادامه چند نمونه از موتورهای فوکه تقدیم می گردد</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56</a:t>
            </a:fld>
            <a:endParaRPr lang="en-US"/>
          </a:p>
        </p:txBody>
      </p:sp>
    </p:spTree>
    <p:extLst>
      <p:ext uri="{BB962C8B-B14F-4D97-AF65-F5344CB8AC3E}">
        <p14:creationId xmlns:p14="http://schemas.microsoft.com/office/powerpoint/2010/main" val="3100507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1"/>
            <a:r>
              <a:rPr lang="fa-IR" dirty="0"/>
              <a:t>نمای بیرونی کارخانه فوکه و در ادامه قسمت هایی از کارگاه های مختلف را تا آنجا که اجازه نمایش عمومی داریم را تقدیم می کنم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5</a:t>
            </a:fld>
            <a:endParaRPr lang="en-US"/>
          </a:p>
        </p:txBody>
      </p:sp>
    </p:spTree>
    <p:extLst>
      <p:ext uri="{BB962C8B-B14F-4D97-AF65-F5344CB8AC3E}">
        <p14:creationId xmlns:p14="http://schemas.microsoft.com/office/powerpoint/2010/main" val="374214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آقایان مارک </a:t>
            </a:r>
            <a:r>
              <a:rPr lang="fa-IR" dirty="0" err="1"/>
              <a:t>درسن</a:t>
            </a:r>
            <a:r>
              <a:rPr lang="fa-IR" dirty="0"/>
              <a:t> مدیر فنی (سمت راست عکس) و </a:t>
            </a:r>
            <a:r>
              <a:rPr lang="fa-IR" dirty="0" err="1"/>
              <a:t>برونو</a:t>
            </a:r>
            <a:r>
              <a:rPr lang="fa-IR" dirty="0"/>
              <a:t> فوکه مالک و مدیر عامل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16</a:t>
            </a:fld>
            <a:endParaRPr lang="en-US"/>
          </a:p>
        </p:txBody>
      </p:sp>
    </p:spTree>
    <p:extLst>
      <p:ext uri="{BB962C8B-B14F-4D97-AF65-F5344CB8AC3E}">
        <p14:creationId xmlns:p14="http://schemas.microsoft.com/office/powerpoint/2010/main" val="2847039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18</a:t>
            </a:fld>
            <a:endParaRPr lang="en-US"/>
          </a:p>
        </p:txBody>
      </p:sp>
    </p:spTree>
    <p:extLst>
      <p:ext uri="{BB962C8B-B14F-4D97-AF65-F5344CB8AC3E}">
        <p14:creationId xmlns:p14="http://schemas.microsoft.com/office/powerpoint/2010/main" val="335933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موتورهای ارایه شده توسط شرکت فوکه شامل تمامی انواع الکتروموتورهای صنعتی </a:t>
            </a:r>
            <a:r>
              <a:rPr lang="en-US" dirty="0"/>
              <a:t>AC</a:t>
            </a:r>
            <a:r>
              <a:rPr lang="fa-IR" dirty="0"/>
              <a:t> و </a:t>
            </a:r>
            <a:r>
              <a:rPr lang="en-US" dirty="0"/>
              <a:t>DC</a:t>
            </a:r>
            <a:r>
              <a:rPr lang="fa-IR" dirty="0"/>
              <a:t> در کلیه سطوح ولتاژی می باشد</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19</a:t>
            </a:fld>
            <a:endParaRPr lang="en-US"/>
          </a:p>
        </p:txBody>
      </p:sp>
    </p:spTree>
    <p:extLst>
      <p:ext uri="{BB962C8B-B14F-4D97-AF65-F5344CB8AC3E}">
        <p14:creationId xmlns:p14="http://schemas.microsoft.com/office/powerpoint/2010/main" val="1836598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این الکتروموتورها براساس استاندارد جهانی مرجع </a:t>
            </a:r>
            <a:r>
              <a:rPr lang="en-US" dirty="0"/>
              <a:t>IEC</a:t>
            </a:r>
            <a:r>
              <a:rPr lang="fa-IR" dirty="0"/>
              <a:t> طراحی، ساخت و تست می گردند. </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20</a:t>
            </a:fld>
            <a:endParaRPr lang="en-US"/>
          </a:p>
        </p:txBody>
      </p:sp>
    </p:spTree>
    <p:extLst>
      <p:ext uri="{BB962C8B-B14F-4D97-AF65-F5344CB8AC3E}">
        <p14:creationId xmlns:p14="http://schemas.microsoft.com/office/powerpoint/2010/main" val="2977092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1"/>
            <a:r>
              <a:rPr lang="fa-IR" dirty="0"/>
              <a:t>گواهی</a:t>
            </a:r>
            <a:r>
              <a:rPr lang="fa-IR" dirty="0">
                <a:solidFill>
                  <a:srgbClr val="00B050"/>
                </a:solidFill>
              </a:rPr>
              <a:t> اظهار رعایت </a:t>
            </a:r>
            <a:r>
              <a:rPr lang="fa-IR" dirty="0"/>
              <a:t>استانداردهای </a:t>
            </a:r>
            <a:r>
              <a:rPr lang="en-US" dirty="0">
                <a:solidFill>
                  <a:schemeClr val="accent2">
                    <a:lumMod val="75000"/>
                  </a:schemeClr>
                </a:solidFill>
              </a:rPr>
              <a:t>IEC</a:t>
            </a:r>
            <a:r>
              <a:rPr lang="fa-IR" dirty="0"/>
              <a:t> که توسط شرکت فوکه مطابق با  قانون اروپا برای </a:t>
            </a:r>
            <a:r>
              <a:rPr lang="fa-IR" dirty="0">
                <a:solidFill>
                  <a:schemeClr val="accent1">
                    <a:lumMod val="75000"/>
                  </a:schemeClr>
                </a:solidFill>
              </a:rPr>
              <a:t>هر پروژه فروش </a:t>
            </a:r>
            <a:r>
              <a:rPr lang="fa-IR" dirty="0"/>
              <a:t>صادر می گردد</a:t>
            </a:r>
            <a:endParaRPr lang="en-US" dirty="0"/>
          </a:p>
        </p:txBody>
      </p:sp>
      <p:sp>
        <p:nvSpPr>
          <p:cNvPr id="4" name="Slide Number Placeholder 3"/>
          <p:cNvSpPr>
            <a:spLocks noGrp="1"/>
          </p:cNvSpPr>
          <p:nvPr>
            <p:ph type="sldNum" sz="quarter" idx="5"/>
          </p:nvPr>
        </p:nvSpPr>
        <p:spPr/>
        <p:txBody>
          <a:bodyPr/>
          <a:lstStyle/>
          <a:p>
            <a:fld id="{6D0A794B-9587-4901-890B-2F82023E9941}" type="slidenum">
              <a:rPr lang="en-US" smtClean="0"/>
              <a:t>21</a:t>
            </a:fld>
            <a:endParaRPr lang="en-US"/>
          </a:p>
        </p:txBody>
      </p:sp>
    </p:spTree>
    <p:extLst>
      <p:ext uri="{BB962C8B-B14F-4D97-AF65-F5344CB8AC3E}">
        <p14:creationId xmlns:p14="http://schemas.microsoft.com/office/powerpoint/2010/main" val="2872913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0384-238D-4F43-B04E-9A6681893E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2DBA75-B80F-4FD8-8390-569DEBF94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472FB0-5C4D-40BA-B16B-E44139DAD9C3}"/>
              </a:ext>
            </a:extLst>
          </p:cNvPr>
          <p:cNvSpPr>
            <a:spLocks noGrp="1"/>
          </p:cNvSpPr>
          <p:nvPr>
            <p:ph type="dt" sz="half" idx="10"/>
          </p:nvPr>
        </p:nvSpPr>
        <p:spPr/>
        <p:txBody>
          <a:bodyPr/>
          <a:lstStyle/>
          <a:p>
            <a:fld id="{F4DB9D0D-D056-4A9E-BE16-246EA33718E1}" type="datetimeFigureOut">
              <a:rPr lang="en-US" smtClean="0"/>
              <a:t>13-Sep-19</a:t>
            </a:fld>
            <a:endParaRPr lang="en-US"/>
          </a:p>
        </p:txBody>
      </p:sp>
      <p:sp>
        <p:nvSpPr>
          <p:cNvPr id="5" name="Footer Placeholder 4">
            <a:extLst>
              <a:ext uri="{FF2B5EF4-FFF2-40B4-BE49-F238E27FC236}">
                <a16:creationId xmlns:a16="http://schemas.microsoft.com/office/drawing/2014/main" id="{BAE65F30-E496-47D0-8020-2C7BC00E9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BFE8D-BC04-4359-AF2D-429DB47BDED7}"/>
              </a:ext>
            </a:extLst>
          </p:cNvPr>
          <p:cNvSpPr>
            <a:spLocks noGrp="1"/>
          </p:cNvSpPr>
          <p:nvPr>
            <p:ph type="sldNum" sz="quarter" idx="12"/>
          </p:nvPr>
        </p:nvSpPr>
        <p:spPr/>
        <p:txBody>
          <a:bodyPr/>
          <a:lstStyle/>
          <a:p>
            <a:fld id="{3F30E2A9-47EF-44B8-AD71-633967CF172D}" type="slidenum">
              <a:rPr lang="en-US" smtClean="0"/>
              <a:t>‹#›</a:t>
            </a:fld>
            <a:endParaRPr lang="en-US"/>
          </a:p>
        </p:txBody>
      </p:sp>
    </p:spTree>
    <p:extLst>
      <p:ext uri="{BB962C8B-B14F-4D97-AF65-F5344CB8AC3E}">
        <p14:creationId xmlns:p14="http://schemas.microsoft.com/office/powerpoint/2010/main" val="2356696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A0AE-D321-4D15-A6AD-39C0A215BC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21F037-F805-4B17-BB93-5BB1652576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40DEE6-E089-431B-9571-C745F1EF7E18}"/>
              </a:ext>
            </a:extLst>
          </p:cNvPr>
          <p:cNvSpPr>
            <a:spLocks noGrp="1"/>
          </p:cNvSpPr>
          <p:nvPr>
            <p:ph type="dt" sz="half" idx="10"/>
          </p:nvPr>
        </p:nvSpPr>
        <p:spPr/>
        <p:txBody>
          <a:bodyPr/>
          <a:lstStyle/>
          <a:p>
            <a:fld id="{F4DB9D0D-D056-4A9E-BE16-246EA33718E1}" type="datetimeFigureOut">
              <a:rPr lang="en-US" smtClean="0"/>
              <a:t>13-Sep-19</a:t>
            </a:fld>
            <a:endParaRPr lang="en-US"/>
          </a:p>
        </p:txBody>
      </p:sp>
      <p:sp>
        <p:nvSpPr>
          <p:cNvPr id="5" name="Footer Placeholder 4">
            <a:extLst>
              <a:ext uri="{FF2B5EF4-FFF2-40B4-BE49-F238E27FC236}">
                <a16:creationId xmlns:a16="http://schemas.microsoft.com/office/drawing/2014/main" id="{95A54C4B-C28A-45E3-B825-CD5841C92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9DD64-5DA2-4E1F-AD89-AA2B13D83527}"/>
              </a:ext>
            </a:extLst>
          </p:cNvPr>
          <p:cNvSpPr>
            <a:spLocks noGrp="1"/>
          </p:cNvSpPr>
          <p:nvPr>
            <p:ph type="sldNum" sz="quarter" idx="12"/>
          </p:nvPr>
        </p:nvSpPr>
        <p:spPr/>
        <p:txBody>
          <a:bodyPr/>
          <a:lstStyle/>
          <a:p>
            <a:fld id="{3F30E2A9-47EF-44B8-AD71-633967CF172D}" type="slidenum">
              <a:rPr lang="en-US" smtClean="0"/>
              <a:t>‹#›</a:t>
            </a:fld>
            <a:endParaRPr lang="en-US"/>
          </a:p>
        </p:txBody>
      </p:sp>
    </p:spTree>
    <p:extLst>
      <p:ext uri="{BB962C8B-B14F-4D97-AF65-F5344CB8AC3E}">
        <p14:creationId xmlns:p14="http://schemas.microsoft.com/office/powerpoint/2010/main" val="493538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9BC0D6-9B7F-4B8E-BFC7-A3EB644B40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8201FA-F22B-4837-BE48-4ED93E34AE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9C8F7-1B42-4E30-8D87-0F09817EBDF0}"/>
              </a:ext>
            </a:extLst>
          </p:cNvPr>
          <p:cNvSpPr>
            <a:spLocks noGrp="1"/>
          </p:cNvSpPr>
          <p:nvPr>
            <p:ph type="dt" sz="half" idx="10"/>
          </p:nvPr>
        </p:nvSpPr>
        <p:spPr/>
        <p:txBody>
          <a:bodyPr/>
          <a:lstStyle/>
          <a:p>
            <a:fld id="{F4DB9D0D-D056-4A9E-BE16-246EA33718E1}" type="datetimeFigureOut">
              <a:rPr lang="en-US" smtClean="0"/>
              <a:t>13-Sep-19</a:t>
            </a:fld>
            <a:endParaRPr lang="en-US"/>
          </a:p>
        </p:txBody>
      </p:sp>
      <p:sp>
        <p:nvSpPr>
          <p:cNvPr id="5" name="Footer Placeholder 4">
            <a:extLst>
              <a:ext uri="{FF2B5EF4-FFF2-40B4-BE49-F238E27FC236}">
                <a16:creationId xmlns:a16="http://schemas.microsoft.com/office/drawing/2014/main" id="{3B4C56A2-3D5B-4D5E-8DFC-623C77C24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8B32E4-49AB-4573-BDCE-AC31445332C8}"/>
              </a:ext>
            </a:extLst>
          </p:cNvPr>
          <p:cNvSpPr>
            <a:spLocks noGrp="1"/>
          </p:cNvSpPr>
          <p:nvPr>
            <p:ph type="sldNum" sz="quarter" idx="12"/>
          </p:nvPr>
        </p:nvSpPr>
        <p:spPr/>
        <p:txBody>
          <a:bodyPr/>
          <a:lstStyle/>
          <a:p>
            <a:fld id="{3F30E2A9-47EF-44B8-AD71-633967CF172D}" type="slidenum">
              <a:rPr lang="en-US" smtClean="0"/>
              <a:t>‹#›</a:t>
            </a:fld>
            <a:endParaRPr lang="en-US"/>
          </a:p>
        </p:txBody>
      </p:sp>
    </p:spTree>
    <p:extLst>
      <p:ext uri="{BB962C8B-B14F-4D97-AF65-F5344CB8AC3E}">
        <p14:creationId xmlns:p14="http://schemas.microsoft.com/office/powerpoint/2010/main" val="2860560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287F7-6C4F-479F-94DA-8AD490D764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17F896-E715-4F65-A793-9B044F1F1A2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B89A-81DF-45E4-ACE2-02292F859683}"/>
              </a:ext>
            </a:extLst>
          </p:cNvPr>
          <p:cNvSpPr>
            <a:spLocks noGrp="1"/>
          </p:cNvSpPr>
          <p:nvPr>
            <p:ph type="dt" sz="half" idx="10"/>
          </p:nvPr>
        </p:nvSpPr>
        <p:spPr/>
        <p:txBody>
          <a:bodyPr/>
          <a:lstStyle/>
          <a:p>
            <a:fld id="{F4DB9D0D-D056-4A9E-BE16-246EA33718E1}" type="datetimeFigureOut">
              <a:rPr lang="en-US" smtClean="0"/>
              <a:t>13-Sep-19</a:t>
            </a:fld>
            <a:endParaRPr lang="en-US"/>
          </a:p>
        </p:txBody>
      </p:sp>
      <p:sp>
        <p:nvSpPr>
          <p:cNvPr id="5" name="Footer Placeholder 4">
            <a:extLst>
              <a:ext uri="{FF2B5EF4-FFF2-40B4-BE49-F238E27FC236}">
                <a16:creationId xmlns:a16="http://schemas.microsoft.com/office/drawing/2014/main" id="{081CD3AA-9A98-4B52-988E-42752F0DA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5B44A1-E73B-4AD6-9C0D-22EFA4C3C343}"/>
              </a:ext>
            </a:extLst>
          </p:cNvPr>
          <p:cNvSpPr>
            <a:spLocks noGrp="1"/>
          </p:cNvSpPr>
          <p:nvPr>
            <p:ph type="sldNum" sz="quarter" idx="12"/>
          </p:nvPr>
        </p:nvSpPr>
        <p:spPr/>
        <p:txBody>
          <a:bodyPr/>
          <a:lstStyle/>
          <a:p>
            <a:fld id="{3F30E2A9-47EF-44B8-AD71-633967CF172D}" type="slidenum">
              <a:rPr lang="en-US" smtClean="0"/>
              <a:t>‹#›</a:t>
            </a:fld>
            <a:endParaRPr lang="en-US"/>
          </a:p>
        </p:txBody>
      </p:sp>
    </p:spTree>
    <p:extLst>
      <p:ext uri="{BB962C8B-B14F-4D97-AF65-F5344CB8AC3E}">
        <p14:creationId xmlns:p14="http://schemas.microsoft.com/office/powerpoint/2010/main" val="3171402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ECFE-A355-4CE4-9EBF-A48D4FD189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4CE3A-9B8D-4D00-A5B8-6FE51C316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473DCCA-57FD-4482-B492-F7F40B8E3E16}"/>
              </a:ext>
            </a:extLst>
          </p:cNvPr>
          <p:cNvSpPr>
            <a:spLocks noGrp="1"/>
          </p:cNvSpPr>
          <p:nvPr>
            <p:ph type="dt" sz="half" idx="10"/>
          </p:nvPr>
        </p:nvSpPr>
        <p:spPr/>
        <p:txBody>
          <a:bodyPr/>
          <a:lstStyle/>
          <a:p>
            <a:fld id="{F4DB9D0D-D056-4A9E-BE16-246EA33718E1}" type="datetimeFigureOut">
              <a:rPr lang="en-US" smtClean="0"/>
              <a:t>13-Sep-19</a:t>
            </a:fld>
            <a:endParaRPr lang="en-US"/>
          </a:p>
        </p:txBody>
      </p:sp>
      <p:sp>
        <p:nvSpPr>
          <p:cNvPr id="5" name="Footer Placeholder 4">
            <a:extLst>
              <a:ext uri="{FF2B5EF4-FFF2-40B4-BE49-F238E27FC236}">
                <a16:creationId xmlns:a16="http://schemas.microsoft.com/office/drawing/2014/main" id="{B4619504-4331-47F1-B497-367BBA5F8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8EFBE-5F3F-4421-B536-4091052DF242}"/>
              </a:ext>
            </a:extLst>
          </p:cNvPr>
          <p:cNvSpPr>
            <a:spLocks noGrp="1"/>
          </p:cNvSpPr>
          <p:nvPr>
            <p:ph type="sldNum" sz="quarter" idx="12"/>
          </p:nvPr>
        </p:nvSpPr>
        <p:spPr/>
        <p:txBody>
          <a:bodyPr/>
          <a:lstStyle/>
          <a:p>
            <a:fld id="{3F30E2A9-47EF-44B8-AD71-633967CF172D}" type="slidenum">
              <a:rPr lang="en-US" smtClean="0"/>
              <a:t>‹#›</a:t>
            </a:fld>
            <a:endParaRPr lang="en-US"/>
          </a:p>
        </p:txBody>
      </p:sp>
    </p:spTree>
    <p:extLst>
      <p:ext uri="{BB962C8B-B14F-4D97-AF65-F5344CB8AC3E}">
        <p14:creationId xmlns:p14="http://schemas.microsoft.com/office/powerpoint/2010/main" val="373631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CD8C1-8D1F-4B96-B8D4-7C6692B418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447C94-4AAE-4A2B-9AB7-EEFD7EE5A81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B10AC5-E4C1-41A6-9744-2C821AD2B5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ECD18-2597-4366-9D9E-1E61B8FCA3F3}"/>
              </a:ext>
            </a:extLst>
          </p:cNvPr>
          <p:cNvSpPr>
            <a:spLocks noGrp="1"/>
          </p:cNvSpPr>
          <p:nvPr>
            <p:ph type="dt" sz="half" idx="10"/>
          </p:nvPr>
        </p:nvSpPr>
        <p:spPr/>
        <p:txBody>
          <a:bodyPr/>
          <a:lstStyle/>
          <a:p>
            <a:fld id="{F4DB9D0D-D056-4A9E-BE16-246EA33718E1}" type="datetimeFigureOut">
              <a:rPr lang="en-US" smtClean="0"/>
              <a:t>13-Sep-19</a:t>
            </a:fld>
            <a:endParaRPr lang="en-US"/>
          </a:p>
        </p:txBody>
      </p:sp>
      <p:sp>
        <p:nvSpPr>
          <p:cNvPr id="6" name="Footer Placeholder 5">
            <a:extLst>
              <a:ext uri="{FF2B5EF4-FFF2-40B4-BE49-F238E27FC236}">
                <a16:creationId xmlns:a16="http://schemas.microsoft.com/office/drawing/2014/main" id="{DB6CACA2-5C91-443A-B097-2DF078DDB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367604-0E0F-4456-ACB9-7AA4B371A5A9}"/>
              </a:ext>
            </a:extLst>
          </p:cNvPr>
          <p:cNvSpPr>
            <a:spLocks noGrp="1"/>
          </p:cNvSpPr>
          <p:nvPr>
            <p:ph type="sldNum" sz="quarter" idx="12"/>
          </p:nvPr>
        </p:nvSpPr>
        <p:spPr/>
        <p:txBody>
          <a:bodyPr/>
          <a:lstStyle/>
          <a:p>
            <a:fld id="{3F30E2A9-47EF-44B8-AD71-633967CF172D}" type="slidenum">
              <a:rPr lang="en-US" smtClean="0"/>
              <a:t>‹#›</a:t>
            </a:fld>
            <a:endParaRPr lang="en-US"/>
          </a:p>
        </p:txBody>
      </p:sp>
    </p:spTree>
    <p:extLst>
      <p:ext uri="{BB962C8B-B14F-4D97-AF65-F5344CB8AC3E}">
        <p14:creationId xmlns:p14="http://schemas.microsoft.com/office/powerpoint/2010/main" val="427150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32C5-6EDC-420E-B4FD-583832911C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23DF94-7DE8-462D-8C44-E425214A55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A060D1-CDE9-41EA-92D4-1B26F30ECD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8A2124-E178-4419-AE44-02785C6F5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BF70C2-013F-42C0-A5AE-868053FE31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C44CB8-53F8-40A9-A93C-8D62F6711803}"/>
              </a:ext>
            </a:extLst>
          </p:cNvPr>
          <p:cNvSpPr>
            <a:spLocks noGrp="1"/>
          </p:cNvSpPr>
          <p:nvPr>
            <p:ph type="dt" sz="half" idx="10"/>
          </p:nvPr>
        </p:nvSpPr>
        <p:spPr/>
        <p:txBody>
          <a:bodyPr/>
          <a:lstStyle/>
          <a:p>
            <a:fld id="{F4DB9D0D-D056-4A9E-BE16-246EA33718E1}" type="datetimeFigureOut">
              <a:rPr lang="en-US" smtClean="0"/>
              <a:t>13-Sep-19</a:t>
            </a:fld>
            <a:endParaRPr lang="en-US"/>
          </a:p>
        </p:txBody>
      </p:sp>
      <p:sp>
        <p:nvSpPr>
          <p:cNvPr id="8" name="Footer Placeholder 7">
            <a:extLst>
              <a:ext uri="{FF2B5EF4-FFF2-40B4-BE49-F238E27FC236}">
                <a16:creationId xmlns:a16="http://schemas.microsoft.com/office/drawing/2014/main" id="{8ACD38A3-69B2-45CF-B823-7B3271574C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66E984-CB1C-481F-81C9-3EA5F995FA08}"/>
              </a:ext>
            </a:extLst>
          </p:cNvPr>
          <p:cNvSpPr>
            <a:spLocks noGrp="1"/>
          </p:cNvSpPr>
          <p:nvPr>
            <p:ph type="sldNum" sz="quarter" idx="12"/>
          </p:nvPr>
        </p:nvSpPr>
        <p:spPr/>
        <p:txBody>
          <a:bodyPr/>
          <a:lstStyle/>
          <a:p>
            <a:fld id="{3F30E2A9-47EF-44B8-AD71-633967CF172D}" type="slidenum">
              <a:rPr lang="en-US" smtClean="0"/>
              <a:t>‹#›</a:t>
            </a:fld>
            <a:endParaRPr lang="en-US"/>
          </a:p>
        </p:txBody>
      </p:sp>
    </p:spTree>
    <p:extLst>
      <p:ext uri="{BB962C8B-B14F-4D97-AF65-F5344CB8AC3E}">
        <p14:creationId xmlns:p14="http://schemas.microsoft.com/office/powerpoint/2010/main" val="2382091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75323-F882-4479-84B0-C90C081951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DC9888-3C73-4A70-8087-7992BF6F196B}"/>
              </a:ext>
            </a:extLst>
          </p:cNvPr>
          <p:cNvSpPr>
            <a:spLocks noGrp="1"/>
          </p:cNvSpPr>
          <p:nvPr>
            <p:ph type="dt" sz="half" idx="10"/>
          </p:nvPr>
        </p:nvSpPr>
        <p:spPr/>
        <p:txBody>
          <a:bodyPr/>
          <a:lstStyle/>
          <a:p>
            <a:fld id="{F4DB9D0D-D056-4A9E-BE16-246EA33718E1}" type="datetimeFigureOut">
              <a:rPr lang="en-US" smtClean="0"/>
              <a:t>13-Sep-19</a:t>
            </a:fld>
            <a:endParaRPr lang="en-US"/>
          </a:p>
        </p:txBody>
      </p:sp>
      <p:sp>
        <p:nvSpPr>
          <p:cNvPr id="4" name="Footer Placeholder 3">
            <a:extLst>
              <a:ext uri="{FF2B5EF4-FFF2-40B4-BE49-F238E27FC236}">
                <a16:creationId xmlns:a16="http://schemas.microsoft.com/office/drawing/2014/main" id="{5E7698E8-1AC2-44D2-B4E9-05D20C71E5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82F245-C500-4AAD-905F-0B6CF3FAF641}"/>
              </a:ext>
            </a:extLst>
          </p:cNvPr>
          <p:cNvSpPr>
            <a:spLocks noGrp="1"/>
          </p:cNvSpPr>
          <p:nvPr>
            <p:ph type="sldNum" sz="quarter" idx="12"/>
          </p:nvPr>
        </p:nvSpPr>
        <p:spPr/>
        <p:txBody>
          <a:bodyPr/>
          <a:lstStyle/>
          <a:p>
            <a:fld id="{3F30E2A9-47EF-44B8-AD71-633967CF172D}" type="slidenum">
              <a:rPr lang="en-US" smtClean="0"/>
              <a:t>‹#›</a:t>
            </a:fld>
            <a:endParaRPr lang="en-US"/>
          </a:p>
        </p:txBody>
      </p:sp>
    </p:spTree>
    <p:extLst>
      <p:ext uri="{BB962C8B-B14F-4D97-AF65-F5344CB8AC3E}">
        <p14:creationId xmlns:p14="http://schemas.microsoft.com/office/powerpoint/2010/main" val="4182373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83A856-F04E-4215-8CA7-C09584FFCB40}"/>
              </a:ext>
            </a:extLst>
          </p:cNvPr>
          <p:cNvSpPr>
            <a:spLocks noGrp="1"/>
          </p:cNvSpPr>
          <p:nvPr>
            <p:ph type="dt" sz="half" idx="10"/>
          </p:nvPr>
        </p:nvSpPr>
        <p:spPr/>
        <p:txBody>
          <a:bodyPr/>
          <a:lstStyle/>
          <a:p>
            <a:fld id="{F4DB9D0D-D056-4A9E-BE16-246EA33718E1}" type="datetimeFigureOut">
              <a:rPr lang="en-US" smtClean="0"/>
              <a:t>13-Sep-19</a:t>
            </a:fld>
            <a:endParaRPr lang="en-US"/>
          </a:p>
        </p:txBody>
      </p:sp>
      <p:sp>
        <p:nvSpPr>
          <p:cNvPr id="3" name="Footer Placeholder 2">
            <a:extLst>
              <a:ext uri="{FF2B5EF4-FFF2-40B4-BE49-F238E27FC236}">
                <a16:creationId xmlns:a16="http://schemas.microsoft.com/office/drawing/2014/main" id="{9BFF10FE-932B-454E-AD7A-18208A632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8DBFEC-8CC1-45B4-941E-A0A2A783275E}"/>
              </a:ext>
            </a:extLst>
          </p:cNvPr>
          <p:cNvSpPr>
            <a:spLocks noGrp="1"/>
          </p:cNvSpPr>
          <p:nvPr>
            <p:ph type="sldNum" sz="quarter" idx="12"/>
          </p:nvPr>
        </p:nvSpPr>
        <p:spPr/>
        <p:txBody>
          <a:bodyPr/>
          <a:lstStyle/>
          <a:p>
            <a:fld id="{3F30E2A9-47EF-44B8-AD71-633967CF172D}" type="slidenum">
              <a:rPr lang="en-US" smtClean="0"/>
              <a:t>‹#›</a:t>
            </a:fld>
            <a:endParaRPr lang="en-US"/>
          </a:p>
        </p:txBody>
      </p:sp>
    </p:spTree>
    <p:extLst>
      <p:ext uri="{BB962C8B-B14F-4D97-AF65-F5344CB8AC3E}">
        <p14:creationId xmlns:p14="http://schemas.microsoft.com/office/powerpoint/2010/main" val="3369946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EDF19-C87A-4DEC-9929-B2E8C3778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0786A-0AD9-4812-B729-0D184C0C7F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2F6DD5-D99D-419A-8073-D7F277C6C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532946-3FDC-4F5F-8BDA-2E89972A874E}"/>
              </a:ext>
            </a:extLst>
          </p:cNvPr>
          <p:cNvSpPr>
            <a:spLocks noGrp="1"/>
          </p:cNvSpPr>
          <p:nvPr>
            <p:ph type="dt" sz="half" idx="10"/>
          </p:nvPr>
        </p:nvSpPr>
        <p:spPr/>
        <p:txBody>
          <a:bodyPr/>
          <a:lstStyle/>
          <a:p>
            <a:fld id="{F4DB9D0D-D056-4A9E-BE16-246EA33718E1}" type="datetimeFigureOut">
              <a:rPr lang="en-US" smtClean="0"/>
              <a:t>13-Sep-19</a:t>
            </a:fld>
            <a:endParaRPr lang="en-US"/>
          </a:p>
        </p:txBody>
      </p:sp>
      <p:sp>
        <p:nvSpPr>
          <p:cNvPr id="6" name="Footer Placeholder 5">
            <a:extLst>
              <a:ext uri="{FF2B5EF4-FFF2-40B4-BE49-F238E27FC236}">
                <a16:creationId xmlns:a16="http://schemas.microsoft.com/office/drawing/2014/main" id="{11DF253A-4AB7-4219-AEBC-B867572AB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41F835-5ED8-4786-A3FF-5C41F81D1EED}"/>
              </a:ext>
            </a:extLst>
          </p:cNvPr>
          <p:cNvSpPr>
            <a:spLocks noGrp="1"/>
          </p:cNvSpPr>
          <p:nvPr>
            <p:ph type="sldNum" sz="quarter" idx="12"/>
          </p:nvPr>
        </p:nvSpPr>
        <p:spPr/>
        <p:txBody>
          <a:bodyPr/>
          <a:lstStyle/>
          <a:p>
            <a:fld id="{3F30E2A9-47EF-44B8-AD71-633967CF172D}" type="slidenum">
              <a:rPr lang="en-US" smtClean="0"/>
              <a:t>‹#›</a:t>
            </a:fld>
            <a:endParaRPr lang="en-US"/>
          </a:p>
        </p:txBody>
      </p:sp>
    </p:spTree>
    <p:extLst>
      <p:ext uri="{BB962C8B-B14F-4D97-AF65-F5344CB8AC3E}">
        <p14:creationId xmlns:p14="http://schemas.microsoft.com/office/powerpoint/2010/main" val="175096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B8066-212B-4638-B103-437581BB02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E2CF3D-DF2C-4169-94D7-3774367194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13735-61C6-4DC5-81EA-2E91EA8B0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A3E269-6559-4211-9391-D59714998FF7}"/>
              </a:ext>
            </a:extLst>
          </p:cNvPr>
          <p:cNvSpPr>
            <a:spLocks noGrp="1"/>
          </p:cNvSpPr>
          <p:nvPr>
            <p:ph type="dt" sz="half" idx="10"/>
          </p:nvPr>
        </p:nvSpPr>
        <p:spPr/>
        <p:txBody>
          <a:bodyPr/>
          <a:lstStyle/>
          <a:p>
            <a:fld id="{F4DB9D0D-D056-4A9E-BE16-246EA33718E1}" type="datetimeFigureOut">
              <a:rPr lang="en-US" smtClean="0"/>
              <a:t>13-Sep-19</a:t>
            </a:fld>
            <a:endParaRPr lang="en-US"/>
          </a:p>
        </p:txBody>
      </p:sp>
      <p:sp>
        <p:nvSpPr>
          <p:cNvPr id="6" name="Footer Placeholder 5">
            <a:extLst>
              <a:ext uri="{FF2B5EF4-FFF2-40B4-BE49-F238E27FC236}">
                <a16:creationId xmlns:a16="http://schemas.microsoft.com/office/drawing/2014/main" id="{D98CA2A7-335D-48F5-89AF-B5E9CF596E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948CB-967E-4239-8B28-12C2F7DEFEE0}"/>
              </a:ext>
            </a:extLst>
          </p:cNvPr>
          <p:cNvSpPr>
            <a:spLocks noGrp="1"/>
          </p:cNvSpPr>
          <p:nvPr>
            <p:ph type="sldNum" sz="quarter" idx="12"/>
          </p:nvPr>
        </p:nvSpPr>
        <p:spPr/>
        <p:txBody>
          <a:bodyPr/>
          <a:lstStyle/>
          <a:p>
            <a:fld id="{3F30E2A9-47EF-44B8-AD71-633967CF172D}" type="slidenum">
              <a:rPr lang="en-US" smtClean="0"/>
              <a:t>‹#›</a:t>
            </a:fld>
            <a:endParaRPr lang="en-US"/>
          </a:p>
        </p:txBody>
      </p:sp>
    </p:spTree>
    <p:extLst>
      <p:ext uri="{BB962C8B-B14F-4D97-AF65-F5344CB8AC3E}">
        <p14:creationId xmlns:p14="http://schemas.microsoft.com/office/powerpoint/2010/main" val="405432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CD03E-EA5C-4E36-8608-E28EF8C9AC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40D32C-3C1B-41AE-BCB3-109E38E8DD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5D08C-474F-4A1E-8077-839DCEDC93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B9D0D-D056-4A9E-BE16-246EA33718E1}" type="datetimeFigureOut">
              <a:rPr lang="en-US" smtClean="0"/>
              <a:t>13-Sep-19</a:t>
            </a:fld>
            <a:endParaRPr lang="en-US"/>
          </a:p>
        </p:txBody>
      </p:sp>
      <p:sp>
        <p:nvSpPr>
          <p:cNvPr id="5" name="Footer Placeholder 4">
            <a:extLst>
              <a:ext uri="{FF2B5EF4-FFF2-40B4-BE49-F238E27FC236}">
                <a16:creationId xmlns:a16="http://schemas.microsoft.com/office/drawing/2014/main" id="{D55607E5-794B-4E6F-AA9D-2E47BFFDF8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7E6D52-458F-4E0B-8E6D-0B63F8619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0E2A9-47EF-44B8-AD71-633967CF172D}" type="slidenum">
              <a:rPr lang="en-US" smtClean="0"/>
              <a:t>‹#›</a:t>
            </a:fld>
            <a:endParaRPr lang="en-US"/>
          </a:p>
        </p:txBody>
      </p:sp>
    </p:spTree>
    <p:extLst>
      <p:ext uri="{BB962C8B-B14F-4D97-AF65-F5344CB8AC3E}">
        <p14:creationId xmlns:p14="http://schemas.microsoft.com/office/powerpoint/2010/main" val="1766990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28.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38.e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png"/><Relationship Id="rId5" Type="http://schemas.openxmlformats.org/officeDocument/2006/relationships/image" Target="../media/image39.emf"/><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png"/><Relationship Id="rId5" Type="http://schemas.openxmlformats.org/officeDocument/2006/relationships/image" Target="../media/image40.emf"/><Relationship Id="rId4"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jpg"/><Relationship Id="rId7" Type="http://schemas.openxmlformats.org/officeDocument/2006/relationships/image" Target="../media/image4.png"/><Relationship Id="rId12"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jpg"/><Relationship Id="rId5" Type="http://schemas.openxmlformats.org/officeDocument/2006/relationships/image" Target="../media/image7.png"/><Relationship Id="rId10" Type="http://schemas.openxmlformats.org/officeDocument/2006/relationships/image" Target="../media/image11.jpg"/><Relationship Id="rId4" Type="http://schemas.openxmlformats.org/officeDocument/2006/relationships/image" Target="../media/image6.png"/><Relationship Id="rId9" Type="http://schemas.openxmlformats.org/officeDocument/2006/relationships/image" Target="../media/image10.jp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49.emf"/><Relationship Id="rId3" Type="http://schemas.openxmlformats.org/officeDocument/2006/relationships/notesSlide" Target="../notesSlides/notesSlide23.xml"/><Relationship Id="rId7" Type="http://schemas.openxmlformats.org/officeDocument/2006/relationships/image" Target="../media/image46.emf"/><Relationship Id="rId12" Type="http://schemas.openxmlformats.org/officeDocument/2006/relationships/oleObject" Target="../embeddings/oleObject9.bin"/><Relationship Id="rId2" Type="http://schemas.openxmlformats.org/officeDocument/2006/relationships/slideLayout" Target="../slideLayouts/slideLayout7.xml"/><Relationship Id="rId16" Type="http://schemas.openxmlformats.org/officeDocument/2006/relationships/image" Target="../media/image4.png"/><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48.emf"/><Relationship Id="rId5" Type="http://schemas.openxmlformats.org/officeDocument/2006/relationships/image" Target="../media/image45.emf"/><Relationship Id="rId15" Type="http://schemas.openxmlformats.org/officeDocument/2006/relationships/image" Target="../media/image50.e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47.emf"/><Relationship Id="rId14" Type="http://schemas.openxmlformats.org/officeDocument/2006/relationships/oleObject" Target="../embeddings/oleObject10.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png"/><Relationship Id="rId5" Type="http://schemas.openxmlformats.org/officeDocument/2006/relationships/image" Target="../media/image51.emf"/><Relationship Id="rId4" Type="http://schemas.openxmlformats.org/officeDocument/2006/relationships/oleObject" Target="../embeddings/oleObject11.bin"/></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56.emf"/><Relationship Id="rId3" Type="http://schemas.openxmlformats.org/officeDocument/2006/relationships/notesSlide" Target="../notesSlides/notesSlide25.xml"/><Relationship Id="rId7" Type="http://schemas.openxmlformats.org/officeDocument/2006/relationships/image" Target="../media/image53.emf"/><Relationship Id="rId12" Type="http://schemas.openxmlformats.org/officeDocument/2006/relationships/oleObject" Target="../embeddings/oleObject16.bin"/><Relationship Id="rId2" Type="http://schemas.openxmlformats.org/officeDocument/2006/relationships/slideLayout" Target="../slideLayouts/slideLayout7.xml"/><Relationship Id="rId16" Type="http://schemas.openxmlformats.org/officeDocument/2006/relationships/image" Target="../media/image4.png"/><Relationship Id="rId1" Type="http://schemas.openxmlformats.org/officeDocument/2006/relationships/vmlDrawing" Target="../drawings/vmlDrawing7.vml"/><Relationship Id="rId6" Type="http://schemas.openxmlformats.org/officeDocument/2006/relationships/oleObject" Target="../embeddings/oleObject13.bin"/><Relationship Id="rId11" Type="http://schemas.openxmlformats.org/officeDocument/2006/relationships/image" Target="../media/image55.emf"/><Relationship Id="rId5" Type="http://schemas.openxmlformats.org/officeDocument/2006/relationships/image" Target="../media/image52.emf"/><Relationship Id="rId15" Type="http://schemas.openxmlformats.org/officeDocument/2006/relationships/image" Target="../media/image57.e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54.emf"/><Relationship Id="rId14" Type="http://schemas.openxmlformats.org/officeDocument/2006/relationships/oleObject" Target="../embeddings/oleObject17.bin"/></Relationships>
</file>

<file path=ppt/slides/_rels/slide43.xml.rels><?xml version="1.0" encoding="UTF-8" standalone="yes"?>
<Relationships xmlns="http://schemas.openxmlformats.org/package/2006/relationships"><Relationship Id="rId8" Type="http://schemas.openxmlformats.org/officeDocument/2006/relationships/image" Target="../media/image62.jp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notesSlide" Target="../notesSlides/notesSlide26.xml"/><Relationship Id="rId7" Type="http://schemas.openxmlformats.org/officeDocument/2006/relationships/image" Target="../media/image58.emf"/><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slideLayout" Target="../slideLayouts/slideLayout7.xml"/><Relationship Id="rId16" Type="http://schemas.openxmlformats.org/officeDocument/2006/relationships/image" Target="../media/image68.png"/><Relationship Id="rId1" Type="http://schemas.openxmlformats.org/officeDocument/2006/relationships/vmlDrawing" Target="../drawings/vmlDrawing8.vml"/><Relationship Id="rId6" Type="http://schemas.openxmlformats.org/officeDocument/2006/relationships/oleObject" Target="../embeddings/oleObject18.bin"/><Relationship Id="rId11" Type="http://schemas.openxmlformats.org/officeDocument/2006/relationships/image" Target="../media/image63.png"/><Relationship Id="rId5" Type="http://schemas.openxmlformats.org/officeDocument/2006/relationships/image" Target="../media/image61.jpg"/><Relationship Id="rId15" Type="http://schemas.openxmlformats.org/officeDocument/2006/relationships/image" Target="../media/image67.png"/><Relationship Id="rId10" Type="http://schemas.openxmlformats.org/officeDocument/2006/relationships/image" Target="../media/image59.emf"/><Relationship Id="rId19" Type="http://schemas.openxmlformats.org/officeDocument/2006/relationships/image" Target="../media/image4.png"/><Relationship Id="rId4" Type="http://schemas.openxmlformats.org/officeDocument/2006/relationships/image" Target="../media/image60.jpg"/><Relationship Id="rId9" Type="http://schemas.openxmlformats.org/officeDocument/2006/relationships/oleObject" Target="../embeddings/oleObject19.bin"/><Relationship Id="rId14" Type="http://schemas.openxmlformats.org/officeDocument/2006/relationships/image" Target="../media/image66.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75.emf"/><Relationship Id="rId3" Type="http://schemas.openxmlformats.org/officeDocument/2006/relationships/notesSlide" Target="../notesSlides/notesSlide27.xml"/><Relationship Id="rId7" Type="http://schemas.openxmlformats.org/officeDocument/2006/relationships/image" Target="../media/image72.emf"/><Relationship Id="rId12"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1.bin"/><Relationship Id="rId11" Type="http://schemas.openxmlformats.org/officeDocument/2006/relationships/image" Target="../media/image74.emf"/><Relationship Id="rId5" Type="http://schemas.openxmlformats.org/officeDocument/2006/relationships/image" Target="../media/image71.emf"/><Relationship Id="rId15" Type="http://schemas.openxmlformats.org/officeDocument/2006/relationships/image" Target="../media/image4.png"/><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73.emf"/><Relationship Id="rId14" Type="http://schemas.openxmlformats.org/officeDocument/2006/relationships/image" Target="../media/image76.emf"/></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4.png"/><Relationship Id="rId5" Type="http://schemas.openxmlformats.org/officeDocument/2006/relationships/image" Target="../media/image77.emf"/><Relationship Id="rId4" Type="http://schemas.openxmlformats.org/officeDocument/2006/relationships/oleObject" Target="../embeddings/oleObject25.bin"/></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4.png"/><Relationship Id="rId4" Type="http://schemas.openxmlformats.org/officeDocument/2006/relationships/image" Target="../media/image78.emf"/></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4.png"/><Relationship Id="rId4" Type="http://schemas.openxmlformats.org/officeDocument/2006/relationships/image" Target="../media/image91.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D8857770-9F67-46EF-B3DD-AC365A145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397" y="88685"/>
            <a:ext cx="9439205" cy="6680630"/>
          </a:xfrm>
          <a:prstGeom prst="rect">
            <a:avLst/>
          </a:prstGeom>
        </p:spPr>
      </p:pic>
    </p:spTree>
    <p:extLst>
      <p:ext uri="{BB962C8B-B14F-4D97-AF65-F5344CB8AC3E}">
        <p14:creationId xmlns:p14="http://schemas.microsoft.com/office/powerpoint/2010/main" val="389635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3000"/>
                                        <p:tgtEl>
                                          <p:spTgt spid="5"/>
                                        </p:tgtEl>
                                      </p:cBhvr>
                                    </p:animEffect>
                                    <p:anim calcmode="lin" valueType="num">
                                      <p:cBhvr>
                                        <p:cTn id="12" dur="3000"/>
                                        <p:tgtEl>
                                          <p:spTgt spid="5"/>
                                        </p:tgtEl>
                                        <p:attrNameLst>
                                          <p:attrName>ppt_x</p:attrName>
                                        </p:attrNameLst>
                                      </p:cBhvr>
                                      <p:tavLst>
                                        <p:tav tm="0">
                                          <p:val>
                                            <p:strVal val="ppt_x"/>
                                          </p:val>
                                        </p:tav>
                                        <p:tav tm="100000">
                                          <p:val>
                                            <p:strVal val="ppt_x"/>
                                          </p:val>
                                        </p:tav>
                                      </p:tavLst>
                                    </p:anim>
                                    <p:anim calcmode="lin" valueType="num">
                                      <p:cBhvr>
                                        <p:cTn id="13" dur="3000"/>
                                        <p:tgtEl>
                                          <p:spTgt spid="5"/>
                                        </p:tgtEl>
                                        <p:attrNameLst>
                                          <p:attrName>ppt_y</p:attrName>
                                        </p:attrNameLst>
                                      </p:cBhvr>
                                      <p:tavLst>
                                        <p:tav tm="0">
                                          <p:val>
                                            <p:strVal val="ppt_y"/>
                                          </p:val>
                                        </p:tav>
                                        <p:tav tm="100000">
                                          <p:val>
                                            <p:strVal val="ppt_y+.1"/>
                                          </p:val>
                                        </p:tav>
                                      </p:tavLst>
                                    </p:anim>
                                    <p:set>
                                      <p:cBhvr>
                                        <p:cTn id="14"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8E0CEB-6963-41CD-82FF-77321785C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20286CFB-5967-443B-A2FF-DCE9CB99D1AC}"/>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287510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1865D5-E8C6-4054-90B7-F45C90EB9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47D10EB8-20C7-4315-BAB9-F188D10BC256}"/>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202761117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EEB7FF8A-ED44-4318-A9A1-7DFEC0BDC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C4A4AFBE-9488-4223-B205-2262951FC6E4}"/>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1934614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floor, building&#10;&#10;Description automatically generated">
            <a:extLst>
              <a:ext uri="{FF2B5EF4-FFF2-40B4-BE49-F238E27FC236}">
                <a16:creationId xmlns:a16="http://schemas.microsoft.com/office/drawing/2014/main" id="{C343A927-FF9E-4D7E-8E08-81F889977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EB4D6CEE-2B69-4530-92E1-9BBD7721D82C}"/>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3593730827"/>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2BF90-4EA3-49EF-A9BC-801B72A3D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084" y="0"/>
            <a:ext cx="10275831" cy="6858000"/>
          </a:xfrm>
          <a:prstGeom prst="rect">
            <a:avLst/>
          </a:prstGeom>
        </p:spPr>
      </p:pic>
      <p:pic>
        <p:nvPicPr>
          <p:cNvPr id="4" name="Picture 3">
            <a:extLst>
              <a:ext uri="{FF2B5EF4-FFF2-40B4-BE49-F238E27FC236}">
                <a16:creationId xmlns:a16="http://schemas.microsoft.com/office/drawing/2014/main" id="{6CB779F8-12BB-4F82-B2D5-4C28D8E596CE}"/>
              </a:ext>
            </a:extLst>
          </p:cNvPr>
          <p:cNvPicPr>
            <a:picLocks noChangeAspect="1"/>
          </p:cNvPicPr>
          <p:nvPr/>
        </p:nvPicPr>
        <p:blipFill>
          <a:blip r:embed="rId5"/>
          <a:stretch>
            <a:fillRect/>
          </a:stretch>
        </p:blipFill>
        <p:spPr>
          <a:xfrm>
            <a:off x="0" y="6370278"/>
            <a:ext cx="536494" cy="487722"/>
          </a:xfrm>
          <a:prstGeom prst="rect">
            <a:avLst/>
          </a:prstGeom>
        </p:spPr>
      </p:pic>
      <p:pic>
        <p:nvPicPr>
          <p:cNvPr id="5" name="3">
            <a:hlinkClick r:id="" action="ppaction://media"/>
            <a:extLst>
              <a:ext uri="{FF2B5EF4-FFF2-40B4-BE49-F238E27FC236}">
                <a16:creationId xmlns:a16="http://schemas.microsoft.com/office/drawing/2014/main" id="{9EC59DBA-76BD-4894-A9BC-7309C1013A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extLst>
      <p:ext uri="{BB962C8B-B14F-4D97-AF65-F5344CB8AC3E}">
        <p14:creationId xmlns:p14="http://schemas.microsoft.com/office/powerpoint/2010/main" val="173740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50E121-6159-4770-B99E-3E13FD595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515" y="0"/>
            <a:ext cx="4576970" cy="6858000"/>
          </a:xfrm>
          <a:prstGeom prst="rect">
            <a:avLst/>
          </a:prstGeom>
        </p:spPr>
      </p:pic>
      <p:pic>
        <p:nvPicPr>
          <p:cNvPr id="4" name="Picture 3">
            <a:extLst>
              <a:ext uri="{FF2B5EF4-FFF2-40B4-BE49-F238E27FC236}">
                <a16:creationId xmlns:a16="http://schemas.microsoft.com/office/drawing/2014/main" id="{CBBC1314-D88B-47B7-8F07-E243E83982AE}"/>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1142608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73F35C-6231-4850-BF05-2F25156AF14F}"/>
              </a:ext>
            </a:extLst>
          </p:cNvPr>
          <p:cNvPicPr>
            <a:picLocks noChangeAspect="1"/>
          </p:cNvPicPr>
          <p:nvPr/>
        </p:nvPicPr>
        <p:blipFill>
          <a:blip r:embed="rId3"/>
          <a:stretch>
            <a:fillRect/>
          </a:stretch>
        </p:blipFill>
        <p:spPr>
          <a:xfrm>
            <a:off x="1633781" y="0"/>
            <a:ext cx="8924438" cy="6859419"/>
          </a:xfrm>
          <a:prstGeom prst="rect">
            <a:avLst/>
          </a:prstGeom>
        </p:spPr>
      </p:pic>
      <p:pic>
        <p:nvPicPr>
          <p:cNvPr id="2" name="Picture 1">
            <a:extLst>
              <a:ext uri="{FF2B5EF4-FFF2-40B4-BE49-F238E27FC236}">
                <a16:creationId xmlns:a16="http://schemas.microsoft.com/office/drawing/2014/main" id="{C36E6A1A-4F3E-4C2A-B692-21BDF1507382}"/>
              </a:ext>
            </a:extLst>
          </p:cNvPr>
          <p:cNvPicPr>
            <a:picLocks noChangeAspect="1"/>
          </p:cNvPicPr>
          <p:nvPr/>
        </p:nvPicPr>
        <p:blipFill>
          <a:blip r:embed="rId4"/>
          <a:stretch>
            <a:fillRect/>
          </a:stretch>
        </p:blipFill>
        <p:spPr>
          <a:xfrm>
            <a:off x="0" y="6370277"/>
            <a:ext cx="536494" cy="487722"/>
          </a:xfrm>
          <a:prstGeom prst="rect">
            <a:avLst/>
          </a:prstGeom>
        </p:spPr>
      </p:pic>
      <p:sp>
        <p:nvSpPr>
          <p:cNvPr id="4" name="TextBox 3">
            <a:extLst>
              <a:ext uri="{FF2B5EF4-FFF2-40B4-BE49-F238E27FC236}">
                <a16:creationId xmlns:a16="http://schemas.microsoft.com/office/drawing/2014/main" id="{6A83D32E-125C-440C-9214-CA1CF4C5F7DF}"/>
              </a:ext>
            </a:extLst>
          </p:cNvPr>
          <p:cNvSpPr txBox="1"/>
          <p:nvPr/>
        </p:nvSpPr>
        <p:spPr>
          <a:xfrm>
            <a:off x="6986901" y="5956996"/>
            <a:ext cx="1874878" cy="646331"/>
          </a:xfrm>
          <a:prstGeom prst="rect">
            <a:avLst/>
          </a:prstGeom>
          <a:noFill/>
        </p:spPr>
        <p:txBody>
          <a:bodyPr wrap="square" rtlCol="0">
            <a:spAutoFit/>
          </a:bodyPr>
          <a:lstStyle/>
          <a:p>
            <a:pPr algn="ctr" rtl="1"/>
            <a:r>
              <a:rPr lang="fa-IR" dirty="0"/>
              <a:t> مارک </a:t>
            </a:r>
            <a:r>
              <a:rPr lang="fa-IR" dirty="0" err="1"/>
              <a:t>درسن</a:t>
            </a:r>
            <a:r>
              <a:rPr lang="fa-IR" dirty="0"/>
              <a:t> </a:t>
            </a:r>
          </a:p>
          <a:p>
            <a:pPr algn="ctr" rtl="1"/>
            <a:r>
              <a:rPr lang="fa-IR" dirty="0"/>
              <a:t>مدیر فنی</a:t>
            </a:r>
            <a:endParaRPr lang="en-US" dirty="0"/>
          </a:p>
        </p:txBody>
      </p:sp>
      <p:sp>
        <p:nvSpPr>
          <p:cNvPr id="5" name="TextBox 4">
            <a:extLst>
              <a:ext uri="{FF2B5EF4-FFF2-40B4-BE49-F238E27FC236}">
                <a16:creationId xmlns:a16="http://schemas.microsoft.com/office/drawing/2014/main" id="{23C544B8-27C3-4B73-9065-FE9F3B8E62AC}"/>
              </a:ext>
            </a:extLst>
          </p:cNvPr>
          <p:cNvSpPr txBox="1"/>
          <p:nvPr/>
        </p:nvSpPr>
        <p:spPr>
          <a:xfrm>
            <a:off x="3328207" y="5956997"/>
            <a:ext cx="1964267" cy="646331"/>
          </a:xfrm>
          <a:prstGeom prst="rect">
            <a:avLst/>
          </a:prstGeom>
          <a:noFill/>
        </p:spPr>
        <p:txBody>
          <a:bodyPr wrap="square" rtlCol="0">
            <a:spAutoFit/>
          </a:bodyPr>
          <a:lstStyle/>
          <a:p>
            <a:pPr algn="ctr" rtl="1"/>
            <a:r>
              <a:rPr lang="fa-IR" dirty="0" err="1"/>
              <a:t>برونو</a:t>
            </a:r>
            <a:r>
              <a:rPr lang="fa-IR" dirty="0"/>
              <a:t> فوکه</a:t>
            </a:r>
          </a:p>
          <a:p>
            <a:pPr algn="ctr" rtl="1"/>
            <a:r>
              <a:rPr lang="fa-IR" dirty="0"/>
              <a:t>مالک و مدیر عامل</a:t>
            </a:r>
            <a:endParaRPr lang="en-US" dirty="0"/>
          </a:p>
        </p:txBody>
      </p:sp>
    </p:spTree>
    <p:extLst>
      <p:ext uri="{BB962C8B-B14F-4D97-AF65-F5344CB8AC3E}">
        <p14:creationId xmlns:p14="http://schemas.microsoft.com/office/powerpoint/2010/main" val="5618948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1D50B1-669F-4F34-B677-19D0530E5224}"/>
              </a:ext>
            </a:extLst>
          </p:cNvPr>
          <p:cNvSpPr txBox="1"/>
          <p:nvPr/>
        </p:nvSpPr>
        <p:spPr>
          <a:xfrm>
            <a:off x="3241766" y="2181497"/>
            <a:ext cx="5708468" cy="1862048"/>
          </a:xfrm>
          <a:prstGeom prst="rect">
            <a:avLst/>
          </a:prstGeom>
          <a:noFill/>
        </p:spPr>
        <p:txBody>
          <a:bodyPr wrap="square" rtlCol="0">
            <a:spAutoFit/>
          </a:bodyPr>
          <a:lstStyle/>
          <a:p>
            <a:pPr algn="ctr" rtl="1"/>
            <a:r>
              <a:rPr lang="fa-IR" sz="11500" dirty="0">
                <a:solidFill>
                  <a:schemeClr val="accent1">
                    <a:lumMod val="75000"/>
                  </a:schemeClr>
                </a:solidFill>
              </a:rPr>
              <a:t>چرا فوکه</a:t>
            </a:r>
            <a:endParaRPr lang="en-US" sz="11500" dirty="0">
              <a:solidFill>
                <a:schemeClr val="accent1">
                  <a:lumMod val="75000"/>
                </a:schemeClr>
              </a:solidFill>
            </a:endParaRPr>
          </a:p>
        </p:txBody>
      </p:sp>
      <p:pic>
        <p:nvPicPr>
          <p:cNvPr id="3" name="Picture 2">
            <a:extLst>
              <a:ext uri="{FF2B5EF4-FFF2-40B4-BE49-F238E27FC236}">
                <a16:creationId xmlns:a16="http://schemas.microsoft.com/office/drawing/2014/main" id="{EF07C9B4-7972-496D-8A34-575F40A2CC85}"/>
              </a:ext>
            </a:extLst>
          </p:cNvPr>
          <p:cNvPicPr>
            <a:picLocks noChangeAspect="1"/>
          </p:cNvPicPr>
          <p:nvPr/>
        </p:nvPicPr>
        <p:blipFill>
          <a:blip r:embed="rId2"/>
          <a:stretch>
            <a:fillRect/>
          </a:stretch>
        </p:blipFill>
        <p:spPr>
          <a:xfrm>
            <a:off x="0" y="6370278"/>
            <a:ext cx="536494" cy="487722"/>
          </a:xfrm>
          <a:prstGeom prst="rect">
            <a:avLst/>
          </a:prstGeom>
        </p:spPr>
      </p:pic>
    </p:spTree>
    <p:extLst>
      <p:ext uri="{BB962C8B-B14F-4D97-AF65-F5344CB8AC3E}">
        <p14:creationId xmlns:p14="http://schemas.microsoft.com/office/powerpoint/2010/main" val="3491337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0296D8-6457-416C-9343-2E758A454D99}"/>
              </a:ext>
            </a:extLst>
          </p:cNvPr>
          <p:cNvSpPr txBox="1"/>
          <p:nvPr/>
        </p:nvSpPr>
        <p:spPr>
          <a:xfrm>
            <a:off x="805542" y="1228397"/>
            <a:ext cx="10580915" cy="4524315"/>
          </a:xfrm>
          <a:prstGeom prst="rect">
            <a:avLst/>
          </a:prstGeom>
          <a:noFill/>
        </p:spPr>
        <p:txBody>
          <a:bodyPr wrap="square" rtlCol="0">
            <a:spAutoFit/>
          </a:bodyPr>
          <a:lstStyle/>
          <a:p>
            <a:pPr algn="just" rtl="1"/>
            <a:r>
              <a:rPr lang="fa-IR" sz="4000" dirty="0"/>
              <a:t>شرکت فوکه بلژیک با بیش از </a:t>
            </a:r>
            <a:r>
              <a:rPr lang="fa-IR" sz="4400" dirty="0">
                <a:solidFill>
                  <a:srgbClr val="00B050"/>
                </a:solidFill>
              </a:rPr>
              <a:t>١</a:t>
            </a:r>
            <a:r>
              <a:rPr lang="fa-IR" sz="4400" dirty="0">
                <a:solidFill>
                  <a:srgbClr val="00B050"/>
                </a:solidFill>
                <a:latin typeface="Times New Roman" panose="02020603050405020304" pitchFamily="18" charset="0"/>
                <a:cs typeface="Times New Roman" panose="02020603050405020304" pitchFamily="18" charset="0"/>
              </a:rPr>
              <a:t>٢٧</a:t>
            </a:r>
            <a:r>
              <a:rPr lang="fa-IR" sz="4000" dirty="0"/>
              <a:t>  سال سابقه در طراحی و ساخت کلیه الکتروموتورهای صنعتی با توانایی کالا در </a:t>
            </a:r>
            <a:r>
              <a:rPr lang="fa-IR" sz="4000" dirty="0">
                <a:solidFill>
                  <a:schemeClr val="accent1">
                    <a:lumMod val="75000"/>
                  </a:schemeClr>
                </a:solidFill>
              </a:rPr>
              <a:t>ایران</a:t>
            </a:r>
            <a:r>
              <a:rPr lang="fa-IR" sz="4000" dirty="0"/>
              <a:t>، دغدغه های صنایع کشور جهت تامین و دسترسی </a:t>
            </a:r>
            <a:r>
              <a:rPr lang="fa-IR" sz="4000" dirty="0">
                <a:solidFill>
                  <a:schemeClr val="accent1">
                    <a:lumMod val="75000"/>
                  </a:schemeClr>
                </a:solidFill>
              </a:rPr>
              <a:t>مستقیم</a:t>
            </a:r>
            <a:r>
              <a:rPr lang="fa-IR" sz="4000" dirty="0"/>
              <a:t> به سازنده معتبر </a:t>
            </a:r>
            <a:r>
              <a:rPr lang="fa-IR" sz="4000" dirty="0">
                <a:solidFill>
                  <a:schemeClr val="accent1">
                    <a:lumMod val="75000"/>
                  </a:schemeClr>
                </a:solidFill>
              </a:rPr>
              <a:t>اروپایی</a:t>
            </a:r>
            <a:r>
              <a:rPr lang="fa-IR" sz="4000" dirty="0"/>
              <a:t> و کالای با </a:t>
            </a:r>
            <a:r>
              <a:rPr lang="fa-IR" sz="4000" dirty="0">
                <a:solidFill>
                  <a:schemeClr val="accent6">
                    <a:lumMod val="75000"/>
                  </a:schemeClr>
                </a:solidFill>
              </a:rPr>
              <a:t>کیفیت</a:t>
            </a:r>
            <a:r>
              <a:rPr lang="fa-IR" sz="4000" dirty="0"/>
              <a:t> و همچنین خدمات </a:t>
            </a:r>
            <a:r>
              <a:rPr lang="fa-IR" sz="4000" dirty="0">
                <a:solidFill>
                  <a:schemeClr val="accent6">
                    <a:lumMod val="75000"/>
                  </a:schemeClr>
                </a:solidFill>
              </a:rPr>
              <a:t>مشاوره</a:t>
            </a:r>
            <a:r>
              <a:rPr lang="fa-IR" sz="4000" dirty="0"/>
              <a:t> فنی را رفع نموده و باعث ایجاد اطمینان فنی و بازرگانی و نیز </a:t>
            </a:r>
            <a:r>
              <a:rPr lang="fa-IR" sz="4000" dirty="0">
                <a:solidFill>
                  <a:schemeClr val="accent1">
                    <a:lumMod val="75000"/>
                  </a:schemeClr>
                </a:solidFill>
              </a:rPr>
              <a:t>کاهش</a:t>
            </a:r>
            <a:r>
              <a:rPr lang="fa-IR" sz="4000" dirty="0"/>
              <a:t> </a:t>
            </a:r>
            <a:r>
              <a:rPr lang="fa-IR" sz="4000" dirty="0">
                <a:solidFill>
                  <a:schemeClr val="accent2">
                    <a:lumMod val="75000"/>
                  </a:schemeClr>
                </a:solidFill>
              </a:rPr>
              <a:t>هزینه</a:t>
            </a:r>
            <a:r>
              <a:rPr lang="fa-IR" sz="4000" dirty="0"/>
              <a:t> های تامین و بهره برداری الکتروموتورها در صنایع کشور شده است.  </a:t>
            </a:r>
            <a:endParaRPr lang="en-US" sz="4000" dirty="0"/>
          </a:p>
        </p:txBody>
      </p:sp>
      <p:pic>
        <p:nvPicPr>
          <p:cNvPr id="3" name="Picture 2">
            <a:extLst>
              <a:ext uri="{FF2B5EF4-FFF2-40B4-BE49-F238E27FC236}">
                <a16:creationId xmlns:a16="http://schemas.microsoft.com/office/drawing/2014/main" id="{50472018-6E49-4583-A975-778F1273F6A1}"/>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163246464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3A6C60-49DC-4FB3-A2DA-0BC53FA868C6}"/>
              </a:ext>
            </a:extLst>
          </p:cNvPr>
          <p:cNvSpPr txBox="1"/>
          <p:nvPr/>
        </p:nvSpPr>
        <p:spPr>
          <a:xfrm>
            <a:off x="4042062" y="334391"/>
            <a:ext cx="4107870" cy="2554545"/>
          </a:xfrm>
          <a:prstGeom prst="rect">
            <a:avLst/>
          </a:prstGeom>
          <a:noFill/>
        </p:spPr>
        <p:txBody>
          <a:bodyPr wrap="square" rtlCol="0">
            <a:spAutoFit/>
          </a:bodyPr>
          <a:lstStyle/>
          <a:p>
            <a:pPr algn="ctr"/>
            <a:r>
              <a:rPr lang="en-US" sz="8000" b="1" dirty="0">
                <a:solidFill>
                  <a:schemeClr val="accent6">
                    <a:lumMod val="50000"/>
                  </a:schemeClr>
                </a:solidFill>
              </a:rPr>
              <a:t>AC</a:t>
            </a:r>
            <a:r>
              <a:rPr lang="en-US" sz="8000" dirty="0"/>
              <a:t> &amp; </a:t>
            </a:r>
            <a:r>
              <a:rPr lang="en-US" sz="8000" b="1" dirty="0">
                <a:solidFill>
                  <a:schemeClr val="accent2">
                    <a:lumMod val="50000"/>
                  </a:schemeClr>
                </a:solidFill>
              </a:rPr>
              <a:t>DC</a:t>
            </a:r>
            <a:r>
              <a:rPr lang="en-US" sz="8000" dirty="0"/>
              <a:t> </a:t>
            </a:r>
          </a:p>
          <a:p>
            <a:pPr algn="ctr"/>
            <a:r>
              <a:rPr lang="en-US" sz="8000" dirty="0">
                <a:solidFill>
                  <a:schemeClr val="accent5">
                    <a:lumMod val="50000"/>
                  </a:schemeClr>
                </a:solidFill>
              </a:rPr>
              <a:t>Motor</a:t>
            </a:r>
          </a:p>
        </p:txBody>
      </p:sp>
      <p:sp>
        <p:nvSpPr>
          <p:cNvPr id="5" name="TextBox 4">
            <a:extLst>
              <a:ext uri="{FF2B5EF4-FFF2-40B4-BE49-F238E27FC236}">
                <a16:creationId xmlns:a16="http://schemas.microsoft.com/office/drawing/2014/main" id="{BFC3F5C8-AC20-42A2-9376-627ED077A915}"/>
              </a:ext>
            </a:extLst>
          </p:cNvPr>
          <p:cNvSpPr txBox="1"/>
          <p:nvPr/>
        </p:nvSpPr>
        <p:spPr>
          <a:xfrm>
            <a:off x="4042062" y="2960470"/>
            <a:ext cx="4107870" cy="1107996"/>
          </a:xfrm>
          <a:prstGeom prst="rect">
            <a:avLst/>
          </a:prstGeom>
          <a:noFill/>
        </p:spPr>
        <p:txBody>
          <a:bodyPr wrap="square" rtlCol="0">
            <a:spAutoFit/>
          </a:bodyPr>
          <a:lstStyle/>
          <a:p>
            <a:pPr algn="ctr"/>
            <a:r>
              <a:rPr lang="en-US" sz="6600" b="1" dirty="0">
                <a:solidFill>
                  <a:schemeClr val="accent2">
                    <a:lumMod val="40000"/>
                    <a:lumOff val="60000"/>
                  </a:schemeClr>
                </a:solidFill>
              </a:rPr>
              <a:t>LV</a:t>
            </a:r>
            <a:r>
              <a:rPr lang="en-US" sz="6600" dirty="0"/>
              <a:t>  </a:t>
            </a:r>
            <a:r>
              <a:rPr lang="en-US" sz="6600" b="1" dirty="0">
                <a:solidFill>
                  <a:schemeClr val="accent2">
                    <a:lumMod val="60000"/>
                    <a:lumOff val="40000"/>
                  </a:schemeClr>
                </a:solidFill>
              </a:rPr>
              <a:t>MV</a:t>
            </a:r>
            <a:r>
              <a:rPr lang="en-US" sz="6600" dirty="0"/>
              <a:t>  </a:t>
            </a:r>
            <a:r>
              <a:rPr lang="en-US" sz="6600" b="1" dirty="0">
                <a:solidFill>
                  <a:schemeClr val="accent2">
                    <a:lumMod val="75000"/>
                  </a:schemeClr>
                </a:solidFill>
              </a:rPr>
              <a:t>HV</a:t>
            </a:r>
          </a:p>
        </p:txBody>
      </p:sp>
      <p:sp>
        <p:nvSpPr>
          <p:cNvPr id="6" name="TextBox 5">
            <a:extLst>
              <a:ext uri="{FF2B5EF4-FFF2-40B4-BE49-F238E27FC236}">
                <a16:creationId xmlns:a16="http://schemas.microsoft.com/office/drawing/2014/main" id="{D61361A3-0602-4A7B-AC45-6C25F6D1F73D}"/>
              </a:ext>
            </a:extLst>
          </p:cNvPr>
          <p:cNvSpPr txBox="1"/>
          <p:nvPr/>
        </p:nvSpPr>
        <p:spPr>
          <a:xfrm>
            <a:off x="3294610" y="5247976"/>
            <a:ext cx="5602780" cy="769441"/>
          </a:xfrm>
          <a:prstGeom prst="rect">
            <a:avLst/>
          </a:prstGeom>
          <a:noFill/>
        </p:spPr>
        <p:txBody>
          <a:bodyPr wrap="square" rtlCol="0">
            <a:spAutoFit/>
          </a:bodyPr>
          <a:lstStyle/>
          <a:p>
            <a:pPr algn="ctr"/>
            <a:r>
              <a:rPr lang="en-US" sz="4400" dirty="0">
                <a:solidFill>
                  <a:schemeClr val="bg2">
                    <a:lumMod val="25000"/>
                  </a:schemeClr>
                </a:solidFill>
              </a:rPr>
              <a:t>Industrial</a:t>
            </a:r>
            <a:r>
              <a:rPr lang="en-US" sz="4400" dirty="0"/>
              <a:t> &amp; </a:t>
            </a:r>
            <a:r>
              <a:rPr lang="en-US" sz="4400" dirty="0">
                <a:solidFill>
                  <a:schemeClr val="accent1">
                    <a:lumMod val="75000"/>
                  </a:schemeClr>
                </a:solidFill>
              </a:rPr>
              <a:t>Marine</a:t>
            </a:r>
            <a:r>
              <a:rPr lang="en-US" sz="4400" dirty="0"/>
              <a:t> </a:t>
            </a:r>
          </a:p>
        </p:txBody>
      </p:sp>
      <p:sp>
        <p:nvSpPr>
          <p:cNvPr id="8" name="TextBox 7">
            <a:extLst>
              <a:ext uri="{FF2B5EF4-FFF2-40B4-BE49-F238E27FC236}">
                <a16:creationId xmlns:a16="http://schemas.microsoft.com/office/drawing/2014/main" id="{8392BDF7-63E2-4B13-8267-51D7193640C0}"/>
              </a:ext>
            </a:extLst>
          </p:cNvPr>
          <p:cNvSpPr txBox="1"/>
          <p:nvPr/>
        </p:nvSpPr>
        <p:spPr>
          <a:xfrm>
            <a:off x="3294611" y="4140001"/>
            <a:ext cx="5602779" cy="646331"/>
          </a:xfrm>
          <a:prstGeom prst="rect">
            <a:avLst/>
          </a:prstGeom>
          <a:noFill/>
        </p:spPr>
        <p:txBody>
          <a:bodyPr wrap="square" rtlCol="0">
            <a:spAutoFit/>
          </a:bodyPr>
          <a:lstStyle/>
          <a:p>
            <a:pPr algn="ctr"/>
            <a:r>
              <a:rPr lang="en-US" sz="3600" dirty="0">
                <a:solidFill>
                  <a:srgbClr val="00B050"/>
                </a:solidFill>
              </a:rPr>
              <a:t>0.25KW</a:t>
            </a:r>
            <a:r>
              <a:rPr lang="en-US" sz="3600" dirty="0"/>
              <a:t> up to  </a:t>
            </a:r>
            <a:r>
              <a:rPr lang="en-US" sz="3600" b="1" dirty="0">
                <a:solidFill>
                  <a:srgbClr val="FF0000"/>
                </a:solidFill>
              </a:rPr>
              <a:t>10MW</a:t>
            </a:r>
          </a:p>
        </p:txBody>
      </p:sp>
      <p:sp>
        <p:nvSpPr>
          <p:cNvPr id="2" name="TextBox 1">
            <a:extLst>
              <a:ext uri="{FF2B5EF4-FFF2-40B4-BE49-F238E27FC236}">
                <a16:creationId xmlns:a16="http://schemas.microsoft.com/office/drawing/2014/main" id="{88AD2358-3185-4CE5-B608-25D72C9C427E}"/>
              </a:ext>
            </a:extLst>
          </p:cNvPr>
          <p:cNvSpPr txBox="1"/>
          <p:nvPr/>
        </p:nvSpPr>
        <p:spPr>
          <a:xfrm>
            <a:off x="4747326" y="4786332"/>
            <a:ext cx="2697342" cy="523220"/>
          </a:xfrm>
          <a:prstGeom prst="rect">
            <a:avLst/>
          </a:prstGeom>
          <a:noFill/>
        </p:spPr>
        <p:txBody>
          <a:bodyPr wrap="square" rtlCol="0">
            <a:spAutoFit/>
          </a:bodyPr>
          <a:lstStyle/>
          <a:p>
            <a:pPr algn="ctr" rtl="1"/>
            <a:r>
              <a:rPr lang="en-US" sz="2800" dirty="0">
                <a:solidFill>
                  <a:schemeClr val="accent1">
                    <a:lumMod val="75000"/>
                  </a:schemeClr>
                </a:solidFill>
              </a:rPr>
              <a:t>230V up to 11KV</a:t>
            </a:r>
          </a:p>
        </p:txBody>
      </p:sp>
      <p:pic>
        <p:nvPicPr>
          <p:cNvPr id="3" name="Picture 2">
            <a:extLst>
              <a:ext uri="{FF2B5EF4-FFF2-40B4-BE49-F238E27FC236}">
                <a16:creationId xmlns:a16="http://schemas.microsoft.com/office/drawing/2014/main" id="{AAA109D5-DC62-4541-87FE-5A69064DB3EF}"/>
              </a:ext>
            </a:extLst>
          </p:cNvPr>
          <p:cNvPicPr>
            <a:picLocks noChangeAspect="1"/>
          </p:cNvPicPr>
          <p:nvPr/>
        </p:nvPicPr>
        <p:blipFill>
          <a:blip r:embed="rId3"/>
          <a:stretch>
            <a:fillRect/>
          </a:stretch>
        </p:blipFill>
        <p:spPr>
          <a:xfrm>
            <a:off x="0" y="6370278"/>
            <a:ext cx="536494" cy="487722"/>
          </a:xfrm>
          <a:prstGeom prst="rect">
            <a:avLst/>
          </a:prstGeom>
        </p:spPr>
      </p:pic>
      <p:sp>
        <p:nvSpPr>
          <p:cNvPr id="7" name="TextBox 6">
            <a:extLst>
              <a:ext uri="{FF2B5EF4-FFF2-40B4-BE49-F238E27FC236}">
                <a16:creationId xmlns:a16="http://schemas.microsoft.com/office/drawing/2014/main" id="{03EDF929-CFBA-469A-85EF-514287763E5A}"/>
              </a:ext>
            </a:extLst>
          </p:cNvPr>
          <p:cNvSpPr txBox="1"/>
          <p:nvPr/>
        </p:nvSpPr>
        <p:spPr>
          <a:xfrm>
            <a:off x="1253063" y="6154277"/>
            <a:ext cx="9685867" cy="369332"/>
          </a:xfrm>
          <a:prstGeom prst="rect">
            <a:avLst/>
          </a:prstGeom>
          <a:noFill/>
        </p:spPr>
        <p:txBody>
          <a:bodyPr wrap="square" rtlCol="0">
            <a:spAutoFit/>
          </a:bodyPr>
          <a:lstStyle/>
          <a:p>
            <a:pPr algn="ctr" rtl="1"/>
            <a:r>
              <a:rPr lang="fa-IR" dirty="0"/>
              <a:t>موتورهای ارایه شده توسط شرکت فوکه شامل تمامی انواع الکتروموتورهای صنعتی </a:t>
            </a:r>
            <a:r>
              <a:rPr lang="en-US" dirty="0"/>
              <a:t>AC</a:t>
            </a:r>
            <a:r>
              <a:rPr lang="fa-IR" dirty="0"/>
              <a:t> و </a:t>
            </a:r>
            <a:r>
              <a:rPr lang="en-US" dirty="0"/>
              <a:t>DC</a:t>
            </a:r>
            <a:r>
              <a:rPr lang="fa-IR" dirty="0"/>
              <a:t> در کلیه سطوح ولتاژی می باشد</a:t>
            </a:r>
            <a:endParaRPr lang="en-US" dirty="0"/>
          </a:p>
        </p:txBody>
      </p:sp>
    </p:spTree>
    <p:extLst>
      <p:ext uri="{BB962C8B-B14F-4D97-AF65-F5344CB8AC3E}">
        <p14:creationId xmlns:p14="http://schemas.microsoft.com/office/powerpoint/2010/main" val="25600170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42" presetClass="entr" presetSubtype="0" fill="hold" grpId="0"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6" presetClass="entr" presetSubtype="21" fill="hold" grpId="0"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4000"/>
                            </p:stCondLst>
                            <p:childTnLst>
                              <p:par>
                                <p:cTn id="23" presetID="16" presetClass="entr" presetSubtype="21" fill="hold" grpId="0" nodeType="after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par>
                          <p:cTn id="26" fill="hold">
                            <p:stCondLst>
                              <p:cond delay="5000"/>
                            </p:stCondLst>
                            <p:childTnLst>
                              <p:par>
                                <p:cTn id="27" presetID="22" presetClass="entr" presetSubtype="4" fill="hold" grpId="0" nodeType="afterEffect">
                                  <p:stCondLst>
                                    <p:cond delay="100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A97B89-7D84-4720-A1CD-300CCFB2403B}"/>
              </a:ext>
            </a:extLst>
          </p:cNvPr>
          <p:cNvSpPr txBox="1"/>
          <p:nvPr/>
        </p:nvSpPr>
        <p:spPr>
          <a:xfrm>
            <a:off x="2693324" y="1047404"/>
            <a:ext cx="6500552" cy="3154710"/>
          </a:xfrm>
          <a:prstGeom prst="rect">
            <a:avLst/>
          </a:prstGeom>
          <a:noFill/>
        </p:spPr>
        <p:txBody>
          <a:bodyPr wrap="square" rtlCol="0">
            <a:spAutoFit/>
          </a:bodyPr>
          <a:lstStyle/>
          <a:p>
            <a:pPr algn="ctr"/>
            <a:r>
              <a:rPr lang="en-US" sz="19900" b="1" dirty="0">
                <a:solidFill>
                  <a:schemeClr val="accent5">
                    <a:lumMod val="50000"/>
                  </a:schemeClr>
                </a:solidFill>
                <a:latin typeface="Baskerville Old Face" panose="02020602080505020303" pitchFamily="18" charset="0"/>
              </a:rPr>
              <a:t>1892</a:t>
            </a:r>
          </a:p>
        </p:txBody>
      </p:sp>
      <p:sp>
        <p:nvSpPr>
          <p:cNvPr id="5" name="TextBox 4">
            <a:extLst>
              <a:ext uri="{FF2B5EF4-FFF2-40B4-BE49-F238E27FC236}">
                <a16:creationId xmlns:a16="http://schemas.microsoft.com/office/drawing/2014/main" id="{B69D36C6-F748-4DA9-85DA-7AEB4BC30644}"/>
              </a:ext>
            </a:extLst>
          </p:cNvPr>
          <p:cNvSpPr txBox="1"/>
          <p:nvPr/>
        </p:nvSpPr>
        <p:spPr>
          <a:xfrm>
            <a:off x="4239491" y="3429000"/>
            <a:ext cx="3724102" cy="1107996"/>
          </a:xfrm>
          <a:prstGeom prst="rect">
            <a:avLst/>
          </a:prstGeom>
          <a:noFill/>
        </p:spPr>
        <p:txBody>
          <a:bodyPr wrap="square" rtlCol="0">
            <a:spAutoFit/>
          </a:bodyPr>
          <a:lstStyle/>
          <a:p>
            <a:pPr algn="ctr"/>
            <a:r>
              <a:rPr lang="fa-IR" sz="6600" b="1" dirty="0">
                <a:solidFill>
                  <a:schemeClr val="accent2">
                    <a:lumMod val="75000"/>
                  </a:schemeClr>
                </a:solidFill>
              </a:rPr>
              <a:t>١</a:t>
            </a:r>
            <a:r>
              <a:rPr lang="fa-IR" sz="6600" b="1" dirty="0">
                <a:solidFill>
                  <a:schemeClr val="accent2">
                    <a:lumMod val="75000"/>
                  </a:schemeClr>
                </a:solidFill>
                <a:latin typeface="Times New Roman" panose="02020603050405020304" pitchFamily="18" charset="0"/>
                <a:cs typeface="Times New Roman" panose="02020603050405020304" pitchFamily="18" charset="0"/>
              </a:rPr>
              <a:t>٢٧١</a:t>
            </a:r>
            <a:endParaRPr lang="en-US" sz="6600" b="1" dirty="0">
              <a:solidFill>
                <a:schemeClr val="accent2">
                  <a:lumMod val="75000"/>
                </a:schemeClr>
              </a:solidFill>
            </a:endParaRPr>
          </a:p>
        </p:txBody>
      </p:sp>
      <p:sp>
        <p:nvSpPr>
          <p:cNvPr id="2" name="TextBox 1">
            <a:extLst>
              <a:ext uri="{FF2B5EF4-FFF2-40B4-BE49-F238E27FC236}">
                <a16:creationId xmlns:a16="http://schemas.microsoft.com/office/drawing/2014/main" id="{0C157211-1E12-45D0-8D4D-2E8C01904F12}"/>
              </a:ext>
            </a:extLst>
          </p:cNvPr>
          <p:cNvSpPr txBox="1"/>
          <p:nvPr/>
        </p:nvSpPr>
        <p:spPr>
          <a:xfrm>
            <a:off x="4563908" y="5130350"/>
            <a:ext cx="2832212" cy="707886"/>
          </a:xfrm>
          <a:prstGeom prst="rect">
            <a:avLst/>
          </a:prstGeom>
          <a:noFill/>
        </p:spPr>
        <p:txBody>
          <a:bodyPr wrap="square" rtlCol="0">
            <a:spAutoFit/>
          </a:bodyPr>
          <a:lstStyle/>
          <a:p>
            <a:pPr algn="ctr" rtl="1"/>
            <a:r>
              <a:rPr lang="en-US" sz="4000" dirty="0">
                <a:solidFill>
                  <a:schemeClr val="accent6">
                    <a:lumMod val="75000"/>
                  </a:schemeClr>
                </a:solidFill>
              </a:rPr>
              <a:t>١</a:t>
            </a:r>
            <a:r>
              <a:rPr lang="en-US" sz="4000" dirty="0">
                <a:solidFill>
                  <a:schemeClr val="accent6">
                    <a:lumMod val="75000"/>
                  </a:schemeClr>
                </a:solidFill>
                <a:latin typeface="Times New Roman" panose="02020603050405020304" pitchFamily="18" charset="0"/>
                <a:cs typeface="Times New Roman" panose="02020603050405020304" pitchFamily="18" charset="0"/>
              </a:rPr>
              <a:t>٢٧</a:t>
            </a:r>
            <a:r>
              <a:rPr lang="fa-IR" sz="4000" dirty="0">
                <a:solidFill>
                  <a:schemeClr val="accent6">
                    <a:lumMod val="75000"/>
                  </a:schemeClr>
                </a:solidFill>
              </a:rPr>
              <a:t>سال پیش</a:t>
            </a:r>
            <a:endParaRPr lang="en-US" sz="4000" dirty="0">
              <a:solidFill>
                <a:schemeClr val="accent6">
                  <a:lumMod val="75000"/>
                </a:schemeClr>
              </a:solidFill>
            </a:endParaRPr>
          </a:p>
        </p:txBody>
      </p:sp>
      <p:pic>
        <p:nvPicPr>
          <p:cNvPr id="3" name="Picture 2">
            <a:extLst>
              <a:ext uri="{FF2B5EF4-FFF2-40B4-BE49-F238E27FC236}">
                <a16:creationId xmlns:a16="http://schemas.microsoft.com/office/drawing/2014/main" id="{51C0E3FF-8349-483E-8A3A-1D2311343AAD}"/>
              </a:ext>
            </a:extLst>
          </p:cNvPr>
          <p:cNvPicPr>
            <a:picLocks noChangeAspect="1"/>
          </p:cNvPicPr>
          <p:nvPr/>
        </p:nvPicPr>
        <p:blipFill>
          <a:blip r:embed="rId3"/>
          <a:stretch>
            <a:fillRect/>
          </a:stretch>
        </p:blipFill>
        <p:spPr>
          <a:xfrm>
            <a:off x="1" y="6371708"/>
            <a:ext cx="533400" cy="486291"/>
          </a:xfrm>
          <a:prstGeom prst="rect">
            <a:avLst/>
          </a:prstGeom>
        </p:spPr>
      </p:pic>
      <p:sp>
        <p:nvSpPr>
          <p:cNvPr id="6" name="TextBox 5">
            <a:extLst>
              <a:ext uri="{FF2B5EF4-FFF2-40B4-BE49-F238E27FC236}">
                <a16:creationId xmlns:a16="http://schemas.microsoft.com/office/drawing/2014/main" id="{08AF0FBF-34A4-446C-B0C0-F99FFED0FFD6}"/>
              </a:ext>
            </a:extLst>
          </p:cNvPr>
          <p:cNvSpPr txBox="1"/>
          <p:nvPr/>
        </p:nvSpPr>
        <p:spPr>
          <a:xfrm>
            <a:off x="633046" y="6169688"/>
            <a:ext cx="11394831" cy="338554"/>
          </a:xfrm>
          <a:prstGeom prst="rect">
            <a:avLst/>
          </a:prstGeom>
          <a:noFill/>
        </p:spPr>
        <p:txBody>
          <a:bodyPr wrap="square" rtlCol="0">
            <a:spAutoFit/>
          </a:bodyPr>
          <a:lstStyle/>
          <a:p>
            <a:pPr algn="ctr" rtl="1"/>
            <a:r>
              <a:rPr lang="fa-IR" sz="1600" dirty="0"/>
              <a:t>شرکت فوکه در سال 1892 میلادی در بلژیک تاسیس شد،</a:t>
            </a:r>
            <a:endParaRPr lang="en-US" sz="1600" dirty="0"/>
          </a:p>
        </p:txBody>
      </p:sp>
      <p:sp>
        <p:nvSpPr>
          <p:cNvPr id="8" name="TextBox 7">
            <a:extLst>
              <a:ext uri="{FF2B5EF4-FFF2-40B4-BE49-F238E27FC236}">
                <a16:creationId xmlns:a16="http://schemas.microsoft.com/office/drawing/2014/main" id="{A2423C73-0ED3-4FBF-9476-D470CE81DBCA}"/>
              </a:ext>
            </a:extLst>
          </p:cNvPr>
          <p:cNvSpPr txBox="1"/>
          <p:nvPr/>
        </p:nvSpPr>
        <p:spPr>
          <a:xfrm>
            <a:off x="633046" y="6169688"/>
            <a:ext cx="11394831" cy="338554"/>
          </a:xfrm>
          <a:prstGeom prst="rect">
            <a:avLst/>
          </a:prstGeom>
          <a:noFill/>
        </p:spPr>
        <p:txBody>
          <a:bodyPr wrap="square" rtlCol="0">
            <a:spAutoFit/>
          </a:bodyPr>
          <a:lstStyle/>
          <a:p>
            <a:pPr algn="ctr" rtl="1"/>
            <a:r>
              <a:rPr lang="fa-IR" sz="1600" dirty="0"/>
              <a:t>که تاریخ خورشیدی آن می شود 1271 یعنی 127 سال پیش</a:t>
            </a:r>
            <a:endParaRPr lang="en-US" sz="1600" dirty="0"/>
          </a:p>
        </p:txBody>
      </p:sp>
      <p:sp>
        <p:nvSpPr>
          <p:cNvPr id="9" name="Rectangle 8">
            <a:extLst>
              <a:ext uri="{FF2B5EF4-FFF2-40B4-BE49-F238E27FC236}">
                <a16:creationId xmlns:a16="http://schemas.microsoft.com/office/drawing/2014/main" id="{81D55A5F-0CB0-422B-AFCD-DABDD60B6812}"/>
              </a:ext>
            </a:extLst>
          </p:cNvPr>
          <p:cNvSpPr/>
          <p:nvPr/>
        </p:nvSpPr>
        <p:spPr>
          <a:xfrm>
            <a:off x="1016609" y="6154299"/>
            <a:ext cx="9853981" cy="369332"/>
          </a:xfrm>
          <a:prstGeom prst="rect">
            <a:avLst/>
          </a:prstGeom>
        </p:spPr>
        <p:txBody>
          <a:bodyPr wrap="none">
            <a:spAutoFit/>
          </a:bodyPr>
          <a:lstStyle/>
          <a:p>
            <a:pPr algn="r" rtl="1"/>
            <a:r>
              <a:rPr lang="fa-IR" dirty="0"/>
              <a:t>و اگر هنوز به قدمت این شرکت پی نبرید بهتر است که به شما اعلام کنیم که در آن زمان چه شخصی بر ایران حکم رانی می کرد.</a:t>
            </a:r>
          </a:p>
        </p:txBody>
      </p:sp>
    </p:spTree>
    <p:extLst>
      <p:ext uri="{BB962C8B-B14F-4D97-AF65-F5344CB8AC3E}">
        <p14:creationId xmlns:p14="http://schemas.microsoft.com/office/powerpoint/2010/main" val="1405858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6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6"/>
                                        </p:tgtEl>
                                      </p:cBhvr>
                                    </p:animEffect>
                                    <p:anim calcmode="lin" valueType="num">
                                      <p:cBhvr>
                                        <p:cTn id="18" dur="1000"/>
                                        <p:tgtEl>
                                          <p:spTgt spid="6"/>
                                        </p:tgtEl>
                                        <p:attrNameLst>
                                          <p:attrName>ppt_x</p:attrName>
                                        </p:attrNameLst>
                                      </p:cBhvr>
                                      <p:tavLst>
                                        <p:tav tm="0">
                                          <p:val>
                                            <p:strVal val="ppt_x"/>
                                          </p:val>
                                        </p:tav>
                                        <p:tav tm="100000">
                                          <p:val>
                                            <p:strVal val="ppt_x"/>
                                          </p:val>
                                        </p:tav>
                                      </p:tavLst>
                                    </p:anim>
                                    <p:anim calcmode="lin" valueType="num">
                                      <p:cBhvr>
                                        <p:cTn id="19" dur="1000"/>
                                        <p:tgtEl>
                                          <p:spTgt spid="6"/>
                                        </p:tgtEl>
                                        <p:attrNameLst>
                                          <p:attrName>ppt_y</p:attrName>
                                        </p:attrNameLst>
                                      </p:cBhvr>
                                      <p:tavLst>
                                        <p:tav tm="0">
                                          <p:val>
                                            <p:strVal val="ppt_y"/>
                                          </p:val>
                                        </p:tav>
                                        <p:tav tm="100000">
                                          <p:val>
                                            <p:strVal val="ppt_y+.1"/>
                                          </p:val>
                                        </p:tav>
                                      </p:tavLst>
                                    </p:anim>
                                    <p:set>
                                      <p:cBhvr>
                                        <p:cTn id="20" dur="1" fill="hold">
                                          <p:stCondLst>
                                            <p:cond delay="999"/>
                                          </p:stCondLst>
                                        </p:cTn>
                                        <p:tgtEl>
                                          <p:spTgt spid="6"/>
                                        </p:tgtEl>
                                        <p:attrNameLst>
                                          <p:attrName>style.visibility</p:attrName>
                                        </p:attrNameLst>
                                      </p:cBhvr>
                                      <p:to>
                                        <p:strVal val="hidden"/>
                                      </p:to>
                                    </p:set>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4600" fill="hold"/>
                                        <p:tgtEl>
                                          <p:spTgt spid="5"/>
                                        </p:tgtEl>
                                        <p:attrNameLst>
                                          <p:attrName>ppt_x</p:attrName>
                                        </p:attrNameLst>
                                      </p:cBhvr>
                                      <p:tavLst>
                                        <p:tav tm="0">
                                          <p:val>
                                            <p:strVal val="#ppt_x"/>
                                          </p:val>
                                        </p:tav>
                                        <p:tav tm="100000">
                                          <p:val>
                                            <p:strVal val="#ppt_x"/>
                                          </p:val>
                                        </p:tav>
                                      </p:tavLst>
                                    </p:anim>
                                    <p:anim calcmode="lin" valueType="num">
                                      <p:cBhvr additive="base">
                                        <p:cTn id="25" dur="46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grpId="1" nodeType="clickEffect">
                                  <p:stCondLst>
                                    <p:cond delay="1000"/>
                                  </p:stCondLst>
                                  <p:childTnLst>
                                    <p:animEffect transition="out" filter="fade">
                                      <p:cBhvr>
                                        <p:cTn id="33" dur="1000"/>
                                        <p:tgtEl>
                                          <p:spTgt spid="8"/>
                                        </p:tgtEl>
                                      </p:cBhvr>
                                    </p:animEffect>
                                    <p:anim calcmode="lin" valueType="num">
                                      <p:cBhvr>
                                        <p:cTn id="34" dur="1000"/>
                                        <p:tgtEl>
                                          <p:spTgt spid="8"/>
                                        </p:tgtEl>
                                        <p:attrNameLst>
                                          <p:attrName>ppt_x</p:attrName>
                                        </p:attrNameLst>
                                      </p:cBhvr>
                                      <p:tavLst>
                                        <p:tav tm="0">
                                          <p:val>
                                            <p:strVal val="ppt_x"/>
                                          </p:val>
                                        </p:tav>
                                        <p:tav tm="100000">
                                          <p:val>
                                            <p:strVal val="ppt_x"/>
                                          </p:val>
                                        </p:tav>
                                      </p:tavLst>
                                    </p:anim>
                                    <p:anim calcmode="lin" valueType="num">
                                      <p:cBhvr>
                                        <p:cTn id="35" dur="1000"/>
                                        <p:tgtEl>
                                          <p:spTgt spid="8"/>
                                        </p:tgtEl>
                                        <p:attrNameLst>
                                          <p:attrName>ppt_y</p:attrName>
                                        </p:attrNameLst>
                                      </p:cBhvr>
                                      <p:tavLst>
                                        <p:tav tm="0">
                                          <p:val>
                                            <p:strVal val="ppt_y"/>
                                          </p:val>
                                        </p:tav>
                                        <p:tav tm="100000">
                                          <p:val>
                                            <p:strVal val="ppt_y+.1"/>
                                          </p:val>
                                        </p:tav>
                                      </p:tavLst>
                                    </p:anim>
                                    <p:set>
                                      <p:cBhvr>
                                        <p:cTn id="36" dur="1" fill="hold">
                                          <p:stCondLst>
                                            <p:cond delay="999"/>
                                          </p:stCondLst>
                                        </p:cTn>
                                        <p:tgtEl>
                                          <p:spTgt spid="8"/>
                                        </p:tgtEl>
                                        <p:attrNameLst>
                                          <p:attrName>style.visibility</p:attrName>
                                        </p:attrNameLst>
                                      </p:cBhvr>
                                      <p:to>
                                        <p:strVal val="hidden"/>
                                      </p:to>
                                    </p:set>
                                  </p:childTnLst>
                                </p:cTn>
                              </p:par>
                            </p:childTnLst>
                          </p:cTn>
                        </p:par>
                        <p:par>
                          <p:cTn id="37" fill="hold">
                            <p:stCondLst>
                              <p:cond delay="2000"/>
                            </p:stCondLst>
                            <p:childTnLst>
                              <p:par>
                                <p:cTn id="38" presetID="14" presetClass="entr" presetSubtype="10" fill="hold" nodeType="afterEffect">
                                  <p:stCondLst>
                                    <p:cond delay="20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40" dur="34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36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8" grpId="0"/>
      <p:bldP spid="8" grpId="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410EF-77B4-49EF-B93D-6507A374B092}"/>
              </a:ext>
            </a:extLst>
          </p:cNvPr>
          <p:cNvSpPr>
            <a:spLocks noGrp="1"/>
          </p:cNvSpPr>
          <p:nvPr>
            <p:ph idx="1"/>
          </p:nvPr>
        </p:nvSpPr>
        <p:spPr>
          <a:xfrm>
            <a:off x="838200" y="4123982"/>
            <a:ext cx="10515600" cy="2054397"/>
          </a:xfrm>
        </p:spPr>
        <p:txBody>
          <a:bodyPr>
            <a:normAutofit/>
          </a:bodyPr>
          <a:lstStyle/>
          <a:p>
            <a:pPr marL="0" indent="0" algn="ctr">
              <a:buNone/>
            </a:pPr>
            <a:r>
              <a:rPr lang="en-US" sz="13800" dirty="0"/>
              <a:t>STANDARD</a:t>
            </a:r>
          </a:p>
        </p:txBody>
      </p:sp>
      <p:pic>
        <p:nvPicPr>
          <p:cNvPr id="9" name="Picture 8">
            <a:extLst>
              <a:ext uri="{FF2B5EF4-FFF2-40B4-BE49-F238E27FC236}">
                <a16:creationId xmlns:a16="http://schemas.microsoft.com/office/drawing/2014/main" id="{DF8962CF-4DC8-47FA-B362-707FD2ED2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434" y="170850"/>
            <a:ext cx="3953132" cy="3953132"/>
          </a:xfrm>
          <a:prstGeom prst="rect">
            <a:avLst/>
          </a:prstGeom>
        </p:spPr>
      </p:pic>
      <p:pic>
        <p:nvPicPr>
          <p:cNvPr id="2" name="Picture 1">
            <a:extLst>
              <a:ext uri="{FF2B5EF4-FFF2-40B4-BE49-F238E27FC236}">
                <a16:creationId xmlns:a16="http://schemas.microsoft.com/office/drawing/2014/main" id="{71DB4246-4515-455C-BBCC-4C43CD8A68C0}"/>
              </a:ext>
            </a:extLst>
          </p:cNvPr>
          <p:cNvPicPr>
            <a:picLocks noChangeAspect="1"/>
          </p:cNvPicPr>
          <p:nvPr/>
        </p:nvPicPr>
        <p:blipFill>
          <a:blip r:embed="rId4"/>
          <a:stretch>
            <a:fillRect/>
          </a:stretch>
        </p:blipFill>
        <p:spPr>
          <a:xfrm>
            <a:off x="0" y="6370278"/>
            <a:ext cx="536494" cy="487722"/>
          </a:xfrm>
          <a:prstGeom prst="rect">
            <a:avLst/>
          </a:prstGeom>
        </p:spPr>
      </p:pic>
      <p:sp>
        <p:nvSpPr>
          <p:cNvPr id="4" name="TextBox 3">
            <a:extLst>
              <a:ext uri="{FF2B5EF4-FFF2-40B4-BE49-F238E27FC236}">
                <a16:creationId xmlns:a16="http://schemas.microsoft.com/office/drawing/2014/main" id="{60AF8A92-918B-4B8C-BC79-FC93C66E0C0F}"/>
              </a:ext>
            </a:extLst>
          </p:cNvPr>
          <p:cNvSpPr txBox="1"/>
          <p:nvPr/>
        </p:nvSpPr>
        <p:spPr>
          <a:xfrm>
            <a:off x="1426866" y="679621"/>
            <a:ext cx="1808704" cy="646331"/>
          </a:xfrm>
          <a:prstGeom prst="rect">
            <a:avLst/>
          </a:prstGeom>
          <a:noFill/>
        </p:spPr>
        <p:txBody>
          <a:bodyPr wrap="square" rtlCol="0">
            <a:spAutoFit/>
          </a:bodyPr>
          <a:lstStyle/>
          <a:p>
            <a:pPr algn="ctr" rtl="1"/>
            <a:r>
              <a:rPr lang="fa-IR" sz="3600" dirty="0">
                <a:solidFill>
                  <a:srgbClr val="00B050"/>
                </a:solidFill>
              </a:rPr>
              <a:t>طراحی</a:t>
            </a:r>
          </a:p>
        </p:txBody>
      </p:sp>
      <p:sp>
        <p:nvSpPr>
          <p:cNvPr id="5" name="TextBox 4">
            <a:extLst>
              <a:ext uri="{FF2B5EF4-FFF2-40B4-BE49-F238E27FC236}">
                <a16:creationId xmlns:a16="http://schemas.microsoft.com/office/drawing/2014/main" id="{3C662AD9-B070-4F81-BD63-AF63ED053B85}"/>
              </a:ext>
            </a:extLst>
          </p:cNvPr>
          <p:cNvSpPr txBox="1"/>
          <p:nvPr/>
        </p:nvSpPr>
        <p:spPr>
          <a:xfrm>
            <a:off x="1617785" y="1501085"/>
            <a:ext cx="1426866" cy="646331"/>
          </a:xfrm>
          <a:prstGeom prst="rect">
            <a:avLst/>
          </a:prstGeom>
          <a:noFill/>
        </p:spPr>
        <p:txBody>
          <a:bodyPr wrap="square" rtlCol="0">
            <a:spAutoFit/>
          </a:bodyPr>
          <a:lstStyle/>
          <a:p>
            <a:pPr algn="ctr" rtl="1"/>
            <a:r>
              <a:rPr lang="fa-IR" sz="3600" dirty="0">
                <a:solidFill>
                  <a:schemeClr val="accent1">
                    <a:lumMod val="75000"/>
                  </a:schemeClr>
                </a:solidFill>
              </a:rPr>
              <a:t>ساخت</a:t>
            </a:r>
            <a:endParaRPr lang="en-US" dirty="0">
              <a:solidFill>
                <a:schemeClr val="accent1">
                  <a:lumMod val="75000"/>
                </a:schemeClr>
              </a:solidFill>
            </a:endParaRPr>
          </a:p>
        </p:txBody>
      </p:sp>
      <p:sp>
        <p:nvSpPr>
          <p:cNvPr id="7" name="TextBox 6">
            <a:extLst>
              <a:ext uri="{FF2B5EF4-FFF2-40B4-BE49-F238E27FC236}">
                <a16:creationId xmlns:a16="http://schemas.microsoft.com/office/drawing/2014/main" id="{BBC5C875-743A-44FA-84BD-78FBC7C37F96}"/>
              </a:ext>
            </a:extLst>
          </p:cNvPr>
          <p:cNvSpPr txBox="1"/>
          <p:nvPr/>
        </p:nvSpPr>
        <p:spPr>
          <a:xfrm>
            <a:off x="1617785" y="2322549"/>
            <a:ext cx="1426866" cy="646331"/>
          </a:xfrm>
          <a:prstGeom prst="rect">
            <a:avLst/>
          </a:prstGeom>
          <a:noFill/>
        </p:spPr>
        <p:txBody>
          <a:bodyPr wrap="square" rtlCol="0">
            <a:spAutoFit/>
          </a:bodyPr>
          <a:lstStyle/>
          <a:p>
            <a:pPr algn="ctr" rtl="1"/>
            <a:r>
              <a:rPr lang="fa-IR" sz="3600" dirty="0">
                <a:solidFill>
                  <a:schemeClr val="accent2">
                    <a:lumMod val="75000"/>
                  </a:schemeClr>
                </a:solidFill>
              </a:rPr>
              <a:t>تست</a:t>
            </a:r>
            <a:endParaRPr lang="en-US" dirty="0">
              <a:solidFill>
                <a:schemeClr val="accent2">
                  <a:lumMod val="75000"/>
                </a:schemeClr>
              </a:solidFill>
            </a:endParaRPr>
          </a:p>
        </p:txBody>
      </p:sp>
    </p:spTree>
    <p:extLst>
      <p:ext uri="{BB962C8B-B14F-4D97-AF65-F5344CB8AC3E}">
        <p14:creationId xmlns:p14="http://schemas.microsoft.com/office/powerpoint/2010/main" val="410054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000"/>
                            </p:stCondLst>
                            <p:childTnLst>
                              <p:par>
                                <p:cTn id="9" presetID="14" presetClass="entr" presetSubtype="1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3500"/>
                            </p:stCondLst>
                            <p:childTnLst>
                              <p:par>
                                <p:cTn id="13" presetID="14" presetClass="entr" presetSubtype="10" fill="hold" grpId="0"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5000"/>
                            </p:stCondLst>
                            <p:childTnLst>
                              <p:par>
                                <p:cTn id="17" presetID="14" presetClass="entr" presetSubtype="10" fill="hold" grpId="0"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605A652E-E9D5-478A-9D66-617F4F74D968}"/>
              </a:ext>
            </a:extLst>
          </p:cNvPr>
          <p:cNvGraphicFramePr>
            <a:graphicFrameLocks noChangeAspect="1"/>
          </p:cNvGraphicFramePr>
          <p:nvPr>
            <p:extLst>
              <p:ext uri="{D42A27DB-BD31-4B8C-83A1-F6EECF244321}">
                <p14:modId xmlns:p14="http://schemas.microsoft.com/office/powerpoint/2010/main" val="3477792641"/>
              </p:ext>
            </p:extLst>
          </p:nvPr>
        </p:nvGraphicFramePr>
        <p:xfrm>
          <a:off x="3632274" y="0"/>
          <a:ext cx="4838577" cy="6858000"/>
        </p:xfrm>
        <a:graphic>
          <a:graphicData uri="http://schemas.openxmlformats.org/presentationml/2006/ole">
            <mc:AlternateContent xmlns:mc="http://schemas.openxmlformats.org/markup-compatibility/2006">
              <mc:Choice xmlns:v="urn:schemas-microsoft-com:vml" Requires="v">
                <p:oleObj spid="_x0000_s17516" name="Acrobat Document" r:id="rId4" imgW="11334417" imgH="16068412" progId="AcroExch.Document.DC">
                  <p:embed/>
                </p:oleObj>
              </mc:Choice>
              <mc:Fallback>
                <p:oleObj name="Acrobat Document" r:id="rId4" imgW="11334417" imgH="16068412" progId="AcroExch.Document.DC">
                  <p:embed/>
                  <p:pic>
                    <p:nvPicPr>
                      <p:cNvPr id="0" name=""/>
                      <p:cNvPicPr/>
                      <p:nvPr/>
                    </p:nvPicPr>
                    <p:blipFill>
                      <a:blip r:embed="rId5"/>
                      <a:stretch>
                        <a:fillRect/>
                      </a:stretch>
                    </p:blipFill>
                    <p:spPr>
                      <a:xfrm>
                        <a:off x="3632274" y="0"/>
                        <a:ext cx="4838577" cy="6858000"/>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4C46AD7-7A22-4E43-A66E-FE3E0BAC6887}"/>
              </a:ext>
            </a:extLst>
          </p:cNvPr>
          <p:cNvPicPr>
            <a:picLocks noChangeAspect="1"/>
          </p:cNvPicPr>
          <p:nvPr/>
        </p:nvPicPr>
        <p:blipFill>
          <a:blip r:embed="rId6"/>
          <a:stretch>
            <a:fillRect/>
          </a:stretch>
        </p:blipFill>
        <p:spPr>
          <a:xfrm>
            <a:off x="0" y="6370278"/>
            <a:ext cx="536494" cy="487722"/>
          </a:xfrm>
          <a:prstGeom prst="rect">
            <a:avLst/>
          </a:prstGeom>
        </p:spPr>
      </p:pic>
      <p:sp>
        <p:nvSpPr>
          <p:cNvPr id="2" name="TextBox 1">
            <a:extLst>
              <a:ext uri="{FF2B5EF4-FFF2-40B4-BE49-F238E27FC236}">
                <a16:creationId xmlns:a16="http://schemas.microsoft.com/office/drawing/2014/main" id="{DB9C5565-AEA0-4F97-AA67-DEAEBE77E051}"/>
              </a:ext>
            </a:extLst>
          </p:cNvPr>
          <p:cNvSpPr txBox="1"/>
          <p:nvPr/>
        </p:nvSpPr>
        <p:spPr>
          <a:xfrm>
            <a:off x="8470851" y="2828835"/>
            <a:ext cx="2404533" cy="1477328"/>
          </a:xfrm>
          <a:prstGeom prst="rect">
            <a:avLst/>
          </a:prstGeom>
          <a:noFill/>
        </p:spPr>
        <p:txBody>
          <a:bodyPr wrap="square" rtlCol="0">
            <a:spAutoFit/>
          </a:bodyPr>
          <a:lstStyle/>
          <a:p>
            <a:pPr algn="ctr" rtl="1"/>
            <a:r>
              <a:rPr lang="fa-IR" dirty="0"/>
              <a:t>گواهی</a:t>
            </a:r>
            <a:r>
              <a:rPr lang="fa-IR" dirty="0">
                <a:solidFill>
                  <a:srgbClr val="00B050"/>
                </a:solidFill>
              </a:rPr>
              <a:t> اظهار رعایت </a:t>
            </a:r>
            <a:r>
              <a:rPr lang="fa-IR" dirty="0"/>
              <a:t>استانداردهای </a:t>
            </a:r>
            <a:r>
              <a:rPr lang="en-US" dirty="0">
                <a:solidFill>
                  <a:schemeClr val="accent2">
                    <a:lumMod val="75000"/>
                  </a:schemeClr>
                </a:solidFill>
              </a:rPr>
              <a:t>IEC</a:t>
            </a:r>
            <a:r>
              <a:rPr lang="fa-IR" dirty="0"/>
              <a:t> که توسط شرکت فوکه مطابق با  قانون اروپا برای </a:t>
            </a:r>
            <a:r>
              <a:rPr lang="fa-IR" dirty="0">
                <a:solidFill>
                  <a:schemeClr val="accent1">
                    <a:lumMod val="75000"/>
                  </a:schemeClr>
                </a:solidFill>
              </a:rPr>
              <a:t>هر پروژه فروش </a:t>
            </a:r>
            <a:r>
              <a:rPr lang="fa-IR" dirty="0"/>
              <a:t>صادر می گردد</a:t>
            </a:r>
            <a:endParaRPr lang="en-US" dirty="0"/>
          </a:p>
        </p:txBody>
      </p:sp>
    </p:spTree>
    <p:extLst>
      <p:ext uri="{BB962C8B-B14F-4D97-AF65-F5344CB8AC3E}">
        <p14:creationId xmlns:p14="http://schemas.microsoft.com/office/powerpoint/2010/main" val="10203768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4" presetClass="entr" presetSubtype="1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70718-9E77-4BAC-9093-9832DC9C3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245" y="0"/>
            <a:ext cx="4763510" cy="6858000"/>
          </a:xfrm>
          <a:prstGeom prst="rect">
            <a:avLst/>
          </a:prstGeom>
        </p:spPr>
      </p:pic>
      <p:pic>
        <p:nvPicPr>
          <p:cNvPr id="4" name="Picture 3">
            <a:extLst>
              <a:ext uri="{FF2B5EF4-FFF2-40B4-BE49-F238E27FC236}">
                <a16:creationId xmlns:a16="http://schemas.microsoft.com/office/drawing/2014/main" id="{77FF298B-F41B-48B0-A8BA-C323FC0D400D}"/>
              </a:ext>
            </a:extLst>
          </p:cNvPr>
          <p:cNvPicPr>
            <a:picLocks noChangeAspect="1"/>
          </p:cNvPicPr>
          <p:nvPr/>
        </p:nvPicPr>
        <p:blipFill>
          <a:blip r:embed="rId4"/>
          <a:stretch>
            <a:fillRect/>
          </a:stretch>
        </p:blipFill>
        <p:spPr>
          <a:xfrm>
            <a:off x="0" y="6370278"/>
            <a:ext cx="536494" cy="487722"/>
          </a:xfrm>
          <a:prstGeom prst="rect">
            <a:avLst/>
          </a:prstGeom>
        </p:spPr>
      </p:pic>
      <p:sp>
        <p:nvSpPr>
          <p:cNvPr id="2" name="TextBox 1">
            <a:extLst>
              <a:ext uri="{FF2B5EF4-FFF2-40B4-BE49-F238E27FC236}">
                <a16:creationId xmlns:a16="http://schemas.microsoft.com/office/drawing/2014/main" id="{C5491C42-DC0F-440C-B35E-94F013F98B80}"/>
              </a:ext>
            </a:extLst>
          </p:cNvPr>
          <p:cNvSpPr txBox="1"/>
          <p:nvPr/>
        </p:nvSpPr>
        <p:spPr>
          <a:xfrm>
            <a:off x="8477755" y="2551837"/>
            <a:ext cx="2506334" cy="1477328"/>
          </a:xfrm>
          <a:prstGeom prst="rect">
            <a:avLst/>
          </a:prstGeom>
          <a:noFill/>
        </p:spPr>
        <p:txBody>
          <a:bodyPr wrap="square" rtlCol="0">
            <a:spAutoFit/>
          </a:bodyPr>
          <a:lstStyle/>
          <a:p>
            <a:pPr algn="ctr" rtl="1"/>
            <a:r>
              <a:rPr lang="fa-IR" dirty="0"/>
              <a:t>جدول </a:t>
            </a:r>
            <a:r>
              <a:rPr lang="fa-IR" dirty="0">
                <a:solidFill>
                  <a:srgbClr val="FF0000"/>
                </a:solidFill>
              </a:rPr>
              <a:t>مقایسه</a:t>
            </a:r>
            <a:r>
              <a:rPr lang="fa-IR" dirty="0"/>
              <a:t> </a:t>
            </a:r>
            <a:r>
              <a:rPr lang="fa-IR" dirty="0">
                <a:solidFill>
                  <a:schemeClr val="accent1">
                    <a:lumMod val="75000"/>
                  </a:schemeClr>
                </a:solidFill>
              </a:rPr>
              <a:t>استانداردهای رعایت شده در ساخت </a:t>
            </a:r>
            <a:r>
              <a:rPr lang="fa-IR" dirty="0"/>
              <a:t>الکتروموتورهای شرکت های </a:t>
            </a:r>
            <a:r>
              <a:rPr lang="en-US" dirty="0"/>
              <a:t>SIMENS</a:t>
            </a:r>
            <a:r>
              <a:rPr lang="fa-IR" dirty="0"/>
              <a:t>، </a:t>
            </a:r>
            <a:r>
              <a:rPr lang="en-US" dirty="0"/>
              <a:t>ABB</a:t>
            </a:r>
            <a:r>
              <a:rPr lang="fa-IR" dirty="0"/>
              <a:t> و </a:t>
            </a:r>
            <a:r>
              <a:rPr lang="en-US" dirty="0"/>
              <a:t>FOCQUET</a:t>
            </a:r>
          </a:p>
        </p:txBody>
      </p:sp>
      <p:sp>
        <p:nvSpPr>
          <p:cNvPr id="5" name="TextBox 4">
            <a:extLst>
              <a:ext uri="{FF2B5EF4-FFF2-40B4-BE49-F238E27FC236}">
                <a16:creationId xmlns:a16="http://schemas.microsoft.com/office/drawing/2014/main" id="{B9AC4657-C00D-40C0-A24D-6E1CBFEC9093}"/>
              </a:ext>
            </a:extLst>
          </p:cNvPr>
          <p:cNvSpPr txBox="1"/>
          <p:nvPr/>
        </p:nvSpPr>
        <p:spPr>
          <a:xfrm>
            <a:off x="8912477" y="4313859"/>
            <a:ext cx="1636889" cy="523220"/>
          </a:xfrm>
          <a:prstGeom prst="rect">
            <a:avLst/>
          </a:prstGeom>
          <a:noFill/>
        </p:spPr>
        <p:txBody>
          <a:bodyPr wrap="square" rtlCol="0">
            <a:spAutoFit/>
          </a:bodyPr>
          <a:lstStyle/>
          <a:p>
            <a:pPr algn="ctr" rtl="1"/>
            <a:r>
              <a:rPr lang="fa-IR" sz="2800" dirty="0">
                <a:solidFill>
                  <a:schemeClr val="accent6">
                    <a:lumMod val="75000"/>
                  </a:schemeClr>
                </a:solidFill>
              </a:rPr>
              <a:t>تماما یکسان</a:t>
            </a:r>
            <a:endParaRPr lang="en-US" sz="2800" dirty="0">
              <a:solidFill>
                <a:schemeClr val="accent6">
                  <a:lumMod val="75000"/>
                </a:schemeClr>
              </a:solidFill>
            </a:endParaRPr>
          </a:p>
        </p:txBody>
      </p:sp>
      <p:sp>
        <p:nvSpPr>
          <p:cNvPr id="8" name="Sun 7">
            <a:extLst>
              <a:ext uri="{FF2B5EF4-FFF2-40B4-BE49-F238E27FC236}">
                <a16:creationId xmlns:a16="http://schemas.microsoft.com/office/drawing/2014/main" id="{4318C07E-C3AF-4D1C-BD87-FC87C7425AA1}"/>
              </a:ext>
            </a:extLst>
          </p:cNvPr>
          <p:cNvSpPr/>
          <p:nvPr/>
        </p:nvSpPr>
        <p:spPr>
          <a:xfrm>
            <a:off x="8951989" y="5121774"/>
            <a:ext cx="1072243" cy="801511"/>
          </a:xfrm>
          <a:prstGeom prst="su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Sun 8">
            <a:extLst>
              <a:ext uri="{FF2B5EF4-FFF2-40B4-BE49-F238E27FC236}">
                <a16:creationId xmlns:a16="http://schemas.microsoft.com/office/drawing/2014/main" id="{4B09FFD2-D247-4542-86D7-8BF42DC458BE}"/>
              </a:ext>
            </a:extLst>
          </p:cNvPr>
          <p:cNvSpPr/>
          <p:nvPr/>
        </p:nvSpPr>
        <p:spPr>
          <a:xfrm>
            <a:off x="8951987" y="5135313"/>
            <a:ext cx="1072243" cy="801511"/>
          </a:xfrm>
          <a:prstGeom prst="sun">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 name="Sun 9">
            <a:extLst>
              <a:ext uri="{FF2B5EF4-FFF2-40B4-BE49-F238E27FC236}">
                <a16:creationId xmlns:a16="http://schemas.microsoft.com/office/drawing/2014/main" id="{EAC6BBAA-13F0-46A4-A32E-A8D3B841810A}"/>
              </a:ext>
            </a:extLst>
          </p:cNvPr>
          <p:cNvSpPr/>
          <p:nvPr/>
        </p:nvSpPr>
        <p:spPr>
          <a:xfrm>
            <a:off x="8951480" y="5148852"/>
            <a:ext cx="1072243" cy="801511"/>
          </a:xfrm>
          <a:prstGeom prst="sun">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 name="Sun 10">
            <a:extLst>
              <a:ext uri="{FF2B5EF4-FFF2-40B4-BE49-F238E27FC236}">
                <a16:creationId xmlns:a16="http://schemas.microsoft.com/office/drawing/2014/main" id="{F69F39F8-3A09-4988-9C19-C53496560C72}"/>
              </a:ext>
            </a:extLst>
          </p:cNvPr>
          <p:cNvSpPr/>
          <p:nvPr/>
        </p:nvSpPr>
        <p:spPr>
          <a:xfrm>
            <a:off x="8951480" y="5148852"/>
            <a:ext cx="1072243" cy="801511"/>
          </a:xfrm>
          <a:prstGeom prst="su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Sun 11">
            <a:extLst>
              <a:ext uri="{FF2B5EF4-FFF2-40B4-BE49-F238E27FC236}">
                <a16:creationId xmlns:a16="http://schemas.microsoft.com/office/drawing/2014/main" id="{590C81B4-71E0-46A0-A8FA-0D0A5B8EE735}"/>
              </a:ext>
            </a:extLst>
          </p:cNvPr>
          <p:cNvSpPr/>
          <p:nvPr/>
        </p:nvSpPr>
        <p:spPr>
          <a:xfrm>
            <a:off x="8951480" y="5142082"/>
            <a:ext cx="1072243" cy="801511"/>
          </a:xfrm>
          <a:prstGeom prst="su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43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2500"/>
                            </p:stCondLst>
                            <p:childTnLst>
                              <p:par>
                                <p:cTn id="16" presetID="1" presetClass="entr" presetSubtype="0"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3500"/>
                            </p:stCondLst>
                            <p:childTnLst>
                              <p:par>
                                <p:cTn id="19" presetID="1" presetClass="exit" presetSubtype="0" fill="hold" grpId="1" nodeType="afterEffect">
                                  <p:stCondLst>
                                    <p:cond delay="500"/>
                                  </p:stCondLst>
                                  <p:childTnLst>
                                    <p:set>
                                      <p:cBhvr>
                                        <p:cTn id="20" dur="1" fill="hold">
                                          <p:stCondLst>
                                            <p:cond delay="0"/>
                                          </p:stCondLst>
                                        </p:cTn>
                                        <p:tgtEl>
                                          <p:spTgt spid="8"/>
                                        </p:tgtEl>
                                        <p:attrNameLst>
                                          <p:attrName>style.visibility</p:attrName>
                                        </p:attrNameLst>
                                      </p:cBhvr>
                                      <p:to>
                                        <p:strVal val="hidden"/>
                                      </p:to>
                                    </p:set>
                                  </p:childTnLst>
                                </p:cTn>
                              </p:par>
                            </p:childTnLst>
                          </p:cTn>
                        </p:par>
                        <p:par>
                          <p:cTn id="21" fill="hold">
                            <p:stCondLst>
                              <p:cond delay="4000"/>
                            </p:stCondLst>
                            <p:childTnLst>
                              <p:par>
                                <p:cTn id="22" presetID="1"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4000"/>
                            </p:stCondLst>
                            <p:childTnLst>
                              <p:par>
                                <p:cTn id="25" presetID="1" presetClass="exit" presetSubtype="0" fill="hold" grpId="1" nodeType="afterEffect">
                                  <p:stCondLst>
                                    <p:cond delay="500"/>
                                  </p:stCondLst>
                                  <p:childTnLst>
                                    <p:set>
                                      <p:cBhvr>
                                        <p:cTn id="26" dur="1" fill="hold">
                                          <p:stCondLst>
                                            <p:cond delay="0"/>
                                          </p:stCondLst>
                                        </p:cTn>
                                        <p:tgtEl>
                                          <p:spTgt spid="9"/>
                                        </p:tgtEl>
                                        <p:attrNameLst>
                                          <p:attrName>style.visibility</p:attrName>
                                        </p:attrNameLst>
                                      </p:cBhvr>
                                      <p:to>
                                        <p:strVal val="hidden"/>
                                      </p:to>
                                    </p:set>
                                  </p:childTnLst>
                                </p:cTn>
                              </p:par>
                            </p:childTnLst>
                          </p:cTn>
                        </p:par>
                        <p:par>
                          <p:cTn id="27" fill="hold">
                            <p:stCondLst>
                              <p:cond delay="450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4500"/>
                            </p:stCondLst>
                            <p:childTnLst>
                              <p:par>
                                <p:cTn id="31" presetID="1" presetClass="exit" presetSubtype="0" fill="hold" grpId="1" nodeType="afterEffect">
                                  <p:stCondLst>
                                    <p:cond delay="500"/>
                                  </p:stCondLst>
                                  <p:childTnLst>
                                    <p:set>
                                      <p:cBhvr>
                                        <p:cTn id="32" dur="1" fill="hold">
                                          <p:stCondLst>
                                            <p:cond delay="0"/>
                                          </p:stCondLst>
                                        </p:cTn>
                                        <p:tgtEl>
                                          <p:spTgt spid="11"/>
                                        </p:tgtEl>
                                        <p:attrNameLst>
                                          <p:attrName>style.visibility</p:attrName>
                                        </p:attrNameLst>
                                      </p:cBhvr>
                                      <p:to>
                                        <p:strVal val="hidden"/>
                                      </p:to>
                                    </p:set>
                                  </p:childTnLst>
                                </p:cTn>
                              </p:par>
                            </p:childTnLst>
                          </p:cTn>
                        </p:par>
                        <p:par>
                          <p:cTn id="33" fill="hold">
                            <p:stCondLst>
                              <p:cond delay="5000"/>
                            </p:stCondLst>
                            <p:childTnLst>
                              <p:par>
                                <p:cTn id="34" presetID="1"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par>
                          <p:cTn id="36" fill="hold">
                            <p:stCondLst>
                              <p:cond delay="5000"/>
                            </p:stCondLst>
                            <p:childTnLst>
                              <p:par>
                                <p:cTn id="37" presetID="1" presetClass="exit" presetSubtype="0" fill="hold" grpId="1" nodeType="afterEffect">
                                  <p:stCondLst>
                                    <p:cond delay="500"/>
                                  </p:stCondLst>
                                  <p:childTnLst>
                                    <p:set>
                                      <p:cBhvr>
                                        <p:cTn id="38" dur="1" fill="hold">
                                          <p:stCondLst>
                                            <p:cond delay="0"/>
                                          </p:stCondLst>
                                        </p:cTn>
                                        <p:tgtEl>
                                          <p:spTgt spid="10"/>
                                        </p:tgtEl>
                                        <p:attrNameLst>
                                          <p:attrName>style.visibility</p:attrName>
                                        </p:attrNameLst>
                                      </p:cBhvr>
                                      <p:to>
                                        <p:strVal val="hidden"/>
                                      </p:to>
                                    </p:set>
                                  </p:childTnLst>
                                </p:cTn>
                              </p:par>
                            </p:childTnLst>
                          </p:cTn>
                        </p:par>
                        <p:par>
                          <p:cTn id="39" fill="hold">
                            <p:stCondLst>
                              <p:cond delay="5500"/>
                            </p:stCondLst>
                            <p:childTnLst>
                              <p:par>
                                <p:cTn id="40" presetID="1"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animBg="1"/>
      <p:bldP spid="8" grpId="1" animBg="1"/>
      <p:bldP spid="9" grpId="0" animBg="1"/>
      <p:bldP spid="9" grpId="1" animBg="1"/>
      <p:bldP spid="10" grpId="0" animBg="1"/>
      <p:bldP spid="10" grpId="1" animBg="1"/>
      <p:bldP spid="11" grpId="0" animBg="1"/>
      <p:bldP spid="11" grpId="1"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5905FD-A885-410D-A8C9-3763E7D12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269" y="0"/>
            <a:ext cx="4861461" cy="6858000"/>
          </a:xfrm>
          <a:prstGeom prst="rect">
            <a:avLst/>
          </a:prstGeom>
        </p:spPr>
      </p:pic>
      <p:pic>
        <p:nvPicPr>
          <p:cNvPr id="6" name="Picture 5">
            <a:extLst>
              <a:ext uri="{FF2B5EF4-FFF2-40B4-BE49-F238E27FC236}">
                <a16:creationId xmlns:a16="http://schemas.microsoft.com/office/drawing/2014/main" id="{A33F8787-B5C3-4E8A-8D02-EA12AEEDF8A3}"/>
              </a:ext>
            </a:extLst>
          </p:cNvPr>
          <p:cNvPicPr>
            <a:picLocks noChangeAspect="1"/>
          </p:cNvPicPr>
          <p:nvPr/>
        </p:nvPicPr>
        <p:blipFill>
          <a:blip r:embed="rId4"/>
          <a:stretch>
            <a:fillRect/>
          </a:stretch>
        </p:blipFill>
        <p:spPr>
          <a:xfrm>
            <a:off x="0" y="6370278"/>
            <a:ext cx="536494" cy="487722"/>
          </a:xfrm>
          <a:prstGeom prst="rect">
            <a:avLst/>
          </a:prstGeom>
        </p:spPr>
      </p:pic>
      <p:sp>
        <p:nvSpPr>
          <p:cNvPr id="2" name="TextBox 1">
            <a:extLst>
              <a:ext uri="{FF2B5EF4-FFF2-40B4-BE49-F238E27FC236}">
                <a16:creationId xmlns:a16="http://schemas.microsoft.com/office/drawing/2014/main" id="{90465D0E-932F-4BEE-8194-FE3873EA1004}"/>
              </a:ext>
            </a:extLst>
          </p:cNvPr>
          <p:cNvSpPr txBox="1"/>
          <p:nvPr/>
        </p:nvSpPr>
        <p:spPr>
          <a:xfrm>
            <a:off x="9063612" y="653143"/>
            <a:ext cx="1768511" cy="1200329"/>
          </a:xfrm>
          <a:prstGeom prst="rect">
            <a:avLst/>
          </a:prstGeom>
          <a:noFill/>
        </p:spPr>
        <p:txBody>
          <a:bodyPr wrap="square" rtlCol="0">
            <a:spAutoFit/>
          </a:bodyPr>
          <a:lstStyle/>
          <a:p>
            <a:pPr algn="ctr" rtl="1"/>
            <a:r>
              <a:rPr lang="fa-IR" dirty="0"/>
              <a:t>جدول مقایسه کیفی موتورهای ساخت شرکت های فوکه ، </a:t>
            </a:r>
            <a:r>
              <a:rPr lang="fa-IR" dirty="0" err="1"/>
              <a:t>زیمنس</a:t>
            </a:r>
            <a:r>
              <a:rPr lang="fa-IR" dirty="0"/>
              <a:t> و آ ب </a:t>
            </a:r>
            <a:r>
              <a:rPr lang="fa-IR" dirty="0" err="1"/>
              <a:t>ب</a:t>
            </a:r>
            <a:endParaRPr lang="en-US" dirty="0"/>
          </a:p>
        </p:txBody>
      </p:sp>
    </p:spTree>
    <p:extLst>
      <p:ext uri="{BB962C8B-B14F-4D97-AF65-F5344CB8AC3E}">
        <p14:creationId xmlns:p14="http://schemas.microsoft.com/office/powerpoint/2010/main" val="6318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8790AE-8EFE-4172-AFF3-4A0430F4AA14}"/>
              </a:ext>
            </a:extLst>
          </p:cNvPr>
          <p:cNvSpPr txBox="1"/>
          <p:nvPr/>
        </p:nvSpPr>
        <p:spPr>
          <a:xfrm>
            <a:off x="2773679" y="439301"/>
            <a:ext cx="6701246" cy="646331"/>
          </a:xfrm>
          <a:prstGeom prst="rect">
            <a:avLst/>
          </a:prstGeom>
          <a:noFill/>
        </p:spPr>
        <p:txBody>
          <a:bodyPr wrap="square" rtlCol="0">
            <a:spAutoFit/>
          </a:bodyPr>
          <a:lstStyle/>
          <a:p>
            <a:pPr algn="ctr"/>
            <a:r>
              <a:rPr lang="en-US" sz="3600" dirty="0">
                <a:solidFill>
                  <a:schemeClr val="accent1">
                    <a:lumMod val="75000"/>
                  </a:schemeClr>
                </a:solidFill>
              </a:rPr>
              <a:t>PTC inside from frame size </a:t>
            </a:r>
            <a:r>
              <a:rPr lang="fa-IR" sz="3600" dirty="0">
                <a:solidFill>
                  <a:schemeClr val="accent1">
                    <a:lumMod val="75000"/>
                  </a:schemeClr>
                </a:solidFill>
              </a:rPr>
              <a:t>160</a:t>
            </a:r>
            <a:endParaRPr lang="en-US" sz="3600" dirty="0">
              <a:solidFill>
                <a:schemeClr val="accent1">
                  <a:lumMod val="75000"/>
                </a:schemeClr>
              </a:solidFill>
            </a:endParaRPr>
          </a:p>
        </p:txBody>
      </p:sp>
      <p:sp>
        <p:nvSpPr>
          <p:cNvPr id="6" name="TextBox 5">
            <a:extLst>
              <a:ext uri="{FF2B5EF4-FFF2-40B4-BE49-F238E27FC236}">
                <a16:creationId xmlns:a16="http://schemas.microsoft.com/office/drawing/2014/main" id="{F605DA94-7FFD-45EF-8071-92441E929BD7}"/>
              </a:ext>
            </a:extLst>
          </p:cNvPr>
          <p:cNvSpPr txBox="1"/>
          <p:nvPr/>
        </p:nvSpPr>
        <p:spPr>
          <a:xfrm>
            <a:off x="4482737" y="1248090"/>
            <a:ext cx="3226525" cy="584775"/>
          </a:xfrm>
          <a:prstGeom prst="rect">
            <a:avLst/>
          </a:prstGeom>
          <a:noFill/>
        </p:spPr>
        <p:txBody>
          <a:bodyPr wrap="square" rtlCol="0">
            <a:spAutoFit/>
          </a:bodyPr>
          <a:lstStyle/>
          <a:p>
            <a:pPr algn="ctr"/>
            <a:r>
              <a:rPr lang="fa-IR" sz="3200" dirty="0">
                <a:solidFill>
                  <a:srgbClr val="002060"/>
                </a:solidFill>
              </a:rPr>
              <a:t>11</a:t>
            </a:r>
            <a:r>
              <a:rPr lang="en-US" sz="3200" dirty="0">
                <a:solidFill>
                  <a:srgbClr val="002060"/>
                </a:solidFill>
              </a:rPr>
              <a:t>KW, 1500rpm</a:t>
            </a:r>
          </a:p>
        </p:txBody>
      </p:sp>
      <p:sp>
        <p:nvSpPr>
          <p:cNvPr id="7" name="TextBox 6">
            <a:extLst>
              <a:ext uri="{FF2B5EF4-FFF2-40B4-BE49-F238E27FC236}">
                <a16:creationId xmlns:a16="http://schemas.microsoft.com/office/drawing/2014/main" id="{9281BEA8-69B7-480D-A998-FA5780DBFDB2}"/>
              </a:ext>
            </a:extLst>
          </p:cNvPr>
          <p:cNvSpPr txBox="1"/>
          <p:nvPr/>
        </p:nvSpPr>
        <p:spPr>
          <a:xfrm>
            <a:off x="2227760" y="1995323"/>
            <a:ext cx="7736478" cy="646331"/>
          </a:xfrm>
          <a:prstGeom prst="rect">
            <a:avLst/>
          </a:prstGeom>
          <a:noFill/>
        </p:spPr>
        <p:txBody>
          <a:bodyPr wrap="square" rtlCol="0">
            <a:spAutoFit/>
          </a:bodyPr>
          <a:lstStyle/>
          <a:p>
            <a:pPr algn="ctr"/>
            <a:r>
              <a:rPr lang="en-US" sz="3600" dirty="0">
                <a:solidFill>
                  <a:schemeClr val="accent6">
                    <a:lumMod val="75000"/>
                  </a:schemeClr>
                </a:solidFill>
              </a:rPr>
              <a:t>Re-greasing device from frame size </a:t>
            </a:r>
            <a:r>
              <a:rPr lang="fa-IR" sz="3600" dirty="0">
                <a:solidFill>
                  <a:schemeClr val="accent6">
                    <a:lumMod val="75000"/>
                  </a:schemeClr>
                </a:solidFill>
              </a:rPr>
              <a:t>180</a:t>
            </a:r>
            <a:endParaRPr lang="en-US" sz="3600" dirty="0">
              <a:solidFill>
                <a:schemeClr val="accent6">
                  <a:lumMod val="75000"/>
                </a:schemeClr>
              </a:solidFill>
            </a:endParaRPr>
          </a:p>
        </p:txBody>
      </p:sp>
      <p:sp>
        <p:nvSpPr>
          <p:cNvPr id="8" name="TextBox 7">
            <a:extLst>
              <a:ext uri="{FF2B5EF4-FFF2-40B4-BE49-F238E27FC236}">
                <a16:creationId xmlns:a16="http://schemas.microsoft.com/office/drawing/2014/main" id="{08D79515-6A27-4E75-8C8D-ED15F31D8ECA}"/>
              </a:ext>
            </a:extLst>
          </p:cNvPr>
          <p:cNvSpPr txBox="1"/>
          <p:nvPr/>
        </p:nvSpPr>
        <p:spPr>
          <a:xfrm>
            <a:off x="4383675" y="2801484"/>
            <a:ext cx="3424645" cy="584775"/>
          </a:xfrm>
          <a:prstGeom prst="rect">
            <a:avLst/>
          </a:prstGeom>
          <a:noFill/>
        </p:spPr>
        <p:txBody>
          <a:bodyPr wrap="square" rtlCol="0">
            <a:spAutoFit/>
          </a:bodyPr>
          <a:lstStyle/>
          <a:p>
            <a:pPr algn="ctr"/>
            <a:r>
              <a:rPr lang="en-US" sz="3200" dirty="0">
                <a:solidFill>
                  <a:schemeClr val="accent6">
                    <a:lumMod val="50000"/>
                  </a:schemeClr>
                </a:solidFill>
              </a:rPr>
              <a:t>1</a:t>
            </a:r>
            <a:r>
              <a:rPr lang="fa-IR" sz="3200" dirty="0">
                <a:solidFill>
                  <a:schemeClr val="accent6">
                    <a:lumMod val="50000"/>
                  </a:schemeClr>
                </a:solidFill>
              </a:rPr>
              <a:t>8.5</a:t>
            </a:r>
            <a:r>
              <a:rPr lang="en-US" sz="3200" dirty="0">
                <a:solidFill>
                  <a:schemeClr val="accent6">
                    <a:lumMod val="50000"/>
                  </a:schemeClr>
                </a:solidFill>
              </a:rPr>
              <a:t>KW, 1500rpm</a:t>
            </a:r>
          </a:p>
        </p:txBody>
      </p:sp>
      <p:sp>
        <p:nvSpPr>
          <p:cNvPr id="9" name="TextBox 8">
            <a:extLst>
              <a:ext uri="{FF2B5EF4-FFF2-40B4-BE49-F238E27FC236}">
                <a16:creationId xmlns:a16="http://schemas.microsoft.com/office/drawing/2014/main" id="{03793F28-11CD-4AF3-AC3E-D9468BE2CC36}"/>
              </a:ext>
            </a:extLst>
          </p:cNvPr>
          <p:cNvSpPr txBox="1"/>
          <p:nvPr/>
        </p:nvSpPr>
        <p:spPr>
          <a:xfrm>
            <a:off x="2843490" y="4801100"/>
            <a:ext cx="6505013" cy="769441"/>
          </a:xfrm>
          <a:prstGeom prst="rect">
            <a:avLst/>
          </a:prstGeom>
          <a:noFill/>
        </p:spPr>
        <p:txBody>
          <a:bodyPr wrap="square" rtlCol="0">
            <a:spAutoFit/>
          </a:bodyPr>
          <a:lstStyle/>
          <a:p>
            <a:pPr algn="ctr"/>
            <a:r>
              <a:rPr lang="en-US" sz="4400" b="1" dirty="0">
                <a:solidFill>
                  <a:schemeClr val="accent6">
                    <a:lumMod val="50000"/>
                  </a:schemeClr>
                </a:solidFill>
              </a:rPr>
              <a:t>Anti-Corrosion Protection </a:t>
            </a:r>
          </a:p>
        </p:txBody>
      </p:sp>
      <p:sp>
        <p:nvSpPr>
          <p:cNvPr id="10" name="TextBox 9">
            <a:extLst>
              <a:ext uri="{FF2B5EF4-FFF2-40B4-BE49-F238E27FC236}">
                <a16:creationId xmlns:a16="http://schemas.microsoft.com/office/drawing/2014/main" id="{A4D99491-913A-4C7C-B909-B8D7364560F0}"/>
              </a:ext>
            </a:extLst>
          </p:cNvPr>
          <p:cNvSpPr txBox="1"/>
          <p:nvPr/>
        </p:nvSpPr>
        <p:spPr>
          <a:xfrm>
            <a:off x="4721948" y="3551345"/>
            <a:ext cx="2748101" cy="769441"/>
          </a:xfrm>
          <a:prstGeom prst="rect">
            <a:avLst/>
          </a:prstGeom>
          <a:noFill/>
        </p:spPr>
        <p:txBody>
          <a:bodyPr wrap="square" rtlCol="0">
            <a:spAutoFit/>
          </a:bodyPr>
          <a:lstStyle/>
          <a:p>
            <a:pPr algn="ctr"/>
            <a:r>
              <a:rPr lang="en-US" sz="4400" b="1" dirty="0">
                <a:solidFill>
                  <a:schemeClr val="tx2">
                    <a:lumMod val="75000"/>
                  </a:schemeClr>
                </a:solidFill>
              </a:rPr>
              <a:t>Low Noise</a:t>
            </a:r>
          </a:p>
        </p:txBody>
      </p:sp>
      <p:sp>
        <p:nvSpPr>
          <p:cNvPr id="11" name="TextBox 10">
            <a:extLst>
              <a:ext uri="{FF2B5EF4-FFF2-40B4-BE49-F238E27FC236}">
                <a16:creationId xmlns:a16="http://schemas.microsoft.com/office/drawing/2014/main" id="{0A6392A6-8828-486C-8E06-1C7582A46AC6}"/>
              </a:ext>
            </a:extLst>
          </p:cNvPr>
          <p:cNvSpPr txBox="1"/>
          <p:nvPr/>
        </p:nvSpPr>
        <p:spPr>
          <a:xfrm>
            <a:off x="8044268" y="3546089"/>
            <a:ext cx="3771902" cy="769441"/>
          </a:xfrm>
          <a:prstGeom prst="rect">
            <a:avLst/>
          </a:prstGeom>
          <a:noFill/>
        </p:spPr>
        <p:txBody>
          <a:bodyPr wrap="square" rtlCol="0">
            <a:spAutoFit/>
          </a:bodyPr>
          <a:lstStyle/>
          <a:p>
            <a:pPr algn="ctr"/>
            <a:r>
              <a:rPr lang="en-US" sz="4400" b="1" dirty="0">
                <a:solidFill>
                  <a:schemeClr val="tx2">
                    <a:lumMod val="75000"/>
                  </a:schemeClr>
                </a:solidFill>
              </a:rPr>
              <a:t>Flexible Wiring</a:t>
            </a:r>
          </a:p>
        </p:txBody>
      </p:sp>
      <p:sp>
        <p:nvSpPr>
          <p:cNvPr id="12" name="TextBox 11">
            <a:extLst>
              <a:ext uri="{FF2B5EF4-FFF2-40B4-BE49-F238E27FC236}">
                <a16:creationId xmlns:a16="http://schemas.microsoft.com/office/drawing/2014/main" id="{0F1E2DC8-6233-46C0-8BE3-54593B7859E8}"/>
              </a:ext>
            </a:extLst>
          </p:cNvPr>
          <p:cNvSpPr txBox="1"/>
          <p:nvPr/>
        </p:nvSpPr>
        <p:spPr>
          <a:xfrm>
            <a:off x="1399628" y="3549593"/>
            <a:ext cx="2748101" cy="769441"/>
          </a:xfrm>
          <a:prstGeom prst="rect">
            <a:avLst/>
          </a:prstGeom>
          <a:noFill/>
        </p:spPr>
        <p:txBody>
          <a:bodyPr wrap="square" rtlCol="0">
            <a:spAutoFit/>
          </a:bodyPr>
          <a:lstStyle/>
          <a:p>
            <a:pPr algn="ctr"/>
            <a:r>
              <a:rPr lang="en-US" sz="4400" b="1" dirty="0">
                <a:solidFill>
                  <a:schemeClr val="tx2">
                    <a:lumMod val="75000"/>
                  </a:schemeClr>
                </a:solidFill>
              </a:rPr>
              <a:t>IE2 IE3</a:t>
            </a:r>
          </a:p>
        </p:txBody>
      </p:sp>
      <p:sp>
        <p:nvSpPr>
          <p:cNvPr id="13" name="TextBox 12">
            <a:extLst>
              <a:ext uri="{FF2B5EF4-FFF2-40B4-BE49-F238E27FC236}">
                <a16:creationId xmlns:a16="http://schemas.microsoft.com/office/drawing/2014/main" id="{34110FB7-D00D-4ABB-A122-E8B5A4E29E4F}"/>
              </a:ext>
            </a:extLst>
          </p:cNvPr>
          <p:cNvSpPr txBox="1"/>
          <p:nvPr/>
        </p:nvSpPr>
        <p:spPr>
          <a:xfrm>
            <a:off x="4750251" y="4162672"/>
            <a:ext cx="2748101" cy="769441"/>
          </a:xfrm>
          <a:prstGeom prst="rect">
            <a:avLst/>
          </a:prstGeom>
          <a:noFill/>
        </p:spPr>
        <p:txBody>
          <a:bodyPr wrap="square" rtlCol="0">
            <a:spAutoFit/>
          </a:bodyPr>
          <a:lstStyle/>
          <a:p>
            <a:pPr algn="ctr"/>
            <a:r>
              <a:rPr lang="en-US" sz="4400" b="1" dirty="0">
                <a:solidFill>
                  <a:schemeClr val="accent2">
                    <a:lumMod val="75000"/>
                  </a:schemeClr>
                </a:solidFill>
              </a:rPr>
              <a:t>45C 50C</a:t>
            </a:r>
          </a:p>
        </p:txBody>
      </p:sp>
      <p:pic>
        <p:nvPicPr>
          <p:cNvPr id="14" name="Picture 13">
            <a:extLst>
              <a:ext uri="{FF2B5EF4-FFF2-40B4-BE49-F238E27FC236}">
                <a16:creationId xmlns:a16="http://schemas.microsoft.com/office/drawing/2014/main" id="{4D4C8FA3-058C-4360-9418-DC497F40E400}"/>
              </a:ext>
            </a:extLst>
          </p:cNvPr>
          <p:cNvPicPr>
            <a:picLocks noChangeAspect="1"/>
          </p:cNvPicPr>
          <p:nvPr/>
        </p:nvPicPr>
        <p:blipFill>
          <a:blip r:embed="rId3"/>
          <a:stretch>
            <a:fillRect/>
          </a:stretch>
        </p:blipFill>
        <p:spPr>
          <a:xfrm>
            <a:off x="0" y="6370278"/>
            <a:ext cx="536494" cy="487722"/>
          </a:xfrm>
          <a:prstGeom prst="rect">
            <a:avLst/>
          </a:prstGeom>
        </p:spPr>
      </p:pic>
      <p:sp>
        <p:nvSpPr>
          <p:cNvPr id="2" name="TextBox 1">
            <a:extLst>
              <a:ext uri="{FF2B5EF4-FFF2-40B4-BE49-F238E27FC236}">
                <a16:creationId xmlns:a16="http://schemas.microsoft.com/office/drawing/2014/main" id="{92FA6503-D62E-4199-9C65-7735C6EF5A0F}"/>
              </a:ext>
            </a:extLst>
          </p:cNvPr>
          <p:cNvSpPr txBox="1"/>
          <p:nvPr/>
        </p:nvSpPr>
        <p:spPr>
          <a:xfrm>
            <a:off x="1453993" y="3067527"/>
            <a:ext cx="10018206" cy="1938992"/>
          </a:xfrm>
          <a:prstGeom prst="rect">
            <a:avLst/>
          </a:prstGeom>
          <a:noFill/>
        </p:spPr>
        <p:txBody>
          <a:bodyPr wrap="square" rtlCol="0">
            <a:spAutoFit/>
          </a:bodyPr>
          <a:lstStyle/>
          <a:p>
            <a:pPr algn="ctr" rtl="1"/>
            <a:r>
              <a:rPr lang="fa-IR" sz="2400" dirty="0"/>
              <a:t>الکتروموتورهای فوکه دارای امکانات استانداردی بالاتر از دیگر تولید کنندگان نامی، همچون </a:t>
            </a:r>
            <a:r>
              <a:rPr lang="fa-IR" sz="2400" dirty="0" err="1"/>
              <a:t>زیمنس</a:t>
            </a:r>
            <a:r>
              <a:rPr lang="fa-IR" sz="2400" dirty="0"/>
              <a:t> و آ ب </a:t>
            </a:r>
            <a:r>
              <a:rPr lang="fa-IR" sz="2400" dirty="0" err="1"/>
              <a:t>ب</a:t>
            </a:r>
            <a:r>
              <a:rPr lang="fa-IR" sz="2400" dirty="0"/>
              <a:t> می باشند چراکه دیگر شرکت ها این امکانات بر روی موتور را بعنوان آپشن ارایه می دهند </a:t>
            </a:r>
          </a:p>
          <a:p>
            <a:pPr algn="ctr" rtl="1"/>
            <a:r>
              <a:rPr lang="fa-IR" sz="2400" dirty="0"/>
              <a:t> این برای مصرف کننده به معنی برخورداری از </a:t>
            </a:r>
            <a:r>
              <a:rPr lang="fa-IR" sz="2400" dirty="0" err="1"/>
              <a:t>الکتروموتوری</a:t>
            </a:r>
            <a:r>
              <a:rPr lang="fa-IR" sz="2400" dirty="0"/>
              <a:t> با کیفیت بالاتر بدون هزینه افزوده می باشد</a:t>
            </a:r>
            <a:endParaRPr lang="en-US" sz="2400" dirty="0"/>
          </a:p>
        </p:txBody>
      </p:sp>
      <p:sp>
        <p:nvSpPr>
          <p:cNvPr id="3" name="TextBox 2">
            <a:extLst>
              <a:ext uri="{FF2B5EF4-FFF2-40B4-BE49-F238E27FC236}">
                <a16:creationId xmlns:a16="http://schemas.microsoft.com/office/drawing/2014/main" id="{9B2F18EA-54A5-4F4D-AC94-ACF432C60BBD}"/>
              </a:ext>
            </a:extLst>
          </p:cNvPr>
          <p:cNvSpPr txBox="1"/>
          <p:nvPr/>
        </p:nvSpPr>
        <p:spPr>
          <a:xfrm>
            <a:off x="2049864" y="5918479"/>
            <a:ext cx="9043516" cy="369332"/>
          </a:xfrm>
          <a:prstGeom prst="rect">
            <a:avLst/>
          </a:prstGeom>
          <a:noFill/>
        </p:spPr>
        <p:txBody>
          <a:bodyPr wrap="square" rtlCol="0">
            <a:spAutoFit/>
          </a:bodyPr>
          <a:lstStyle/>
          <a:p>
            <a:pPr algn="ctr" rtl="1"/>
            <a:r>
              <a:rPr lang="fa-IR" dirty="0"/>
              <a:t>از جمله </a:t>
            </a:r>
            <a:r>
              <a:rPr lang="en-US" dirty="0"/>
              <a:t>PTC</a:t>
            </a:r>
            <a:r>
              <a:rPr lang="fa-IR" dirty="0"/>
              <a:t> که از سایز 160 یا برای درک بهتر از توان 11 کیلووات 1500 دور بر روی موتورها قرار دارند </a:t>
            </a:r>
            <a:endParaRPr lang="en-US" dirty="0"/>
          </a:p>
        </p:txBody>
      </p:sp>
      <p:sp>
        <p:nvSpPr>
          <p:cNvPr id="15" name="TextBox 14">
            <a:extLst>
              <a:ext uri="{FF2B5EF4-FFF2-40B4-BE49-F238E27FC236}">
                <a16:creationId xmlns:a16="http://schemas.microsoft.com/office/drawing/2014/main" id="{218A6951-F4A0-4F78-9871-3A3B4605D0EC}"/>
              </a:ext>
            </a:extLst>
          </p:cNvPr>
          <p:cNvSpPr txBox="1"/>
          <p:nvPr/>
        </p:nvSpPr>
        <p:spPr>
          <a:xfrm>
            <a:off x="2049864" y="5772368"/>
            <a:ext cx="9043516" cy="646331"/>
          </a:xfrm>
          <a:prstGeom prst="rect">
            <a:avLst/>
          </a:prstGeom>
          <a:noFill/>
        </p:spPr>
        <p:txBody>
          <a:bodyPr wrap="square" rtlCol="0">
            <a:spAutoFit/>
          </a:bodyPr>
          <a:lstStyle/>
          <a:p>
            <a:pPr algn="ctr" rtl="1"/>
            <a:r>
              <a:rPr lang="fa-IR" dirty="0"/>
              <a:t>بیرینگ های گریس خور که از سایز 180 یا همان 18.5 کیلو </a:t>
            </a:r>
            <a:r>
              <a:rPr lang="fa-IR" dirty="0" err="1"/>
              <a:t>وات</a:t>
            </a:r>
            <a:r>
              <a:rPr lang="fa-IR" dirty="0"/>
              <a:t> 1500 دور در کلیه موتورهای فوکه به صورت استاندارد ارایه می گردند</a:t>
            </a:r>
            <a:endParaRPr lang="en-US" dirty="0"/>
          </a:p>
        </p:txBody>
      </p:sp>
      <p:sp>
        <p:nvSpPr>
          <p:cNvPr id="16" name="TextBox 15">
            <a:extLst>
              <a:ext uri="{FF2B5EF4-FFF2-40B4-BE49-F238E27FC236}">
                <a16:creationId xmlns:a16="http://schemas.microsoft.com/office/drawing/2014/main" id="{54B10CC2-06F8-4197-B8D9-316B2D46B343}"/>
              </a:ext>
            </a:extLst>
          </p:cNvPr>
          <p:cNvSpPr txBox="1"/>
          <p:nvPr/>
        </p:nvSpPr>
        <p:spPr>
          <a:xfrm>
            <a:off x="2227760" y="5910867"/>
            <a:ext cx="9043516" cy="369332"/>
          </a:xfrm>
          <a:prstGeom prst="rect">
            <a:avLst/>
          </a:prstGeom>
          <a:noFill/>
        </p:spPr>
        <p:txBody>
          <a:bodyPr wrap="square" rtlCol="0">
            <a:spAutoFit/>
          </a:bodyPr>
          <a:lstStyle/>
          <a:p>
            <a:pPr algn="ctr" rtl="1"/>
            <a:r>
              <a:rPr lang="fa-IR" dirty="0"/>
              <a:t>استاندارد بالای راندمان </a:t>
            </a:r>
            <a:r>
              <a:rPr lang="en-US" dirty="0"/>
              <a:t>IE2 &amp; IE3</a:t>
            </a:r>
          </a:p>
        </p:txBody>
      </p:sp>
      <p:sp>
        <p:nvSpPr>
          <p:cNvPr id="17" name="TextBox 16">
            <a:extLst>
              <a:ext uri="{FF2B5EF4-FFF2-40B4-BE49-F238E27FC236}">
                <a16:creationId xmlns:a16="http://schemas.microsoft.com/office/drawing/2014/main" id="{6C48A861-259E-4269-BB1B-31C94BBBE320}"/>
              </a:ext>
            </a:extLst>
          </p:cNvPr>
          <p:cNvSpPr txBox="1"/>
          <p:nvPr/>
        </p:nvSpPr>
        <p:spPr>
          <a:xfrm>
            <a:off x="2227760" y="5863193"/>
            <a:ext cx="9043516" cy="369332"/>
          </a:xfrm>
          <a:prstGeom prst="rect">
            <a:avLst/>
          </a:prstGeom>
          <a:noFill/>
        </p:spPr>
        <p:txBody>
          <a:bodyPr wrap="square" rtlCol="0">
            <a:spAutoFit/>
          </a:bodyPr>
          <a:lstStyle/>
          <a:p>
            <a:pPr algn="ctr" rtl="1"/>
            <a:r>
              <a:rPr lang="fa-IR" dirty="0"/>
              <a:t>تولید صدای کمتر با اصلاح در طراحی الکترومغناطیسی موتور و سیستم تهویه آن</a:t>
            </a:r>
            <a:endParaRPr lang="en-US" dirty="0"/>
          </a:p>
        </p:txBody>
      </p:sp>
      <p:sp>
        <p:nvSpPr>
          <p:cNvPr id="18" name="TextBox 17">
            <a:extLst>
              <a:ext uri="{FF2B5EF4-FFF2-40B4-BE49-F238E27FC236}">
                <a16:creationId xmlns:a16="http://schemas.microsoft.com/office/drawing/2014/main" id="{F6F41727-B12F-44D6-AFF3-6D7AE0F4B689}"/>
              </a:ext>
            </a:extLst>
          </p:cNvPr>
          <p:cNvSpPr txBox="1"/>
          <p:nvPr/>
        </p:nvSpPr>
        <p:spPr>
          <a:xfrm>
            <a:off x="2227760" y="5783162"/>
            <a:ext cx="9043516" cy="646331"/>
          </a:xfrm>
          <a:prstGeom prst="rect">
            <a:avLst/>
          </a:prstGeom>
          <a:noFill/>
        </p:spPr>
        <p:txBody>
          <a:bodyPr wrap="square" rtlCol="0">
            <a:spAutoFit/>
          </a:bodyPr>
          <a:lstStyle/>
          <a:p>
            <a:pPr algn="ctr" rtl="1"/>
            <a:r>
              <a:rPr lang="fa-IR" dirty="0"/>
              <a:t>جعبه تقسیم و یا همان ترمینال </a:t>
            </a:r>
            <a:r>
              <a:rPr lang="fa-IR" dirty="0" err="1"/>
              <a:t>باکس</a:t>
            </a:r>
            <a:r>
              <a:rPr lang="fa-IR" dirty="0"/>
              <a:t> با قابلیت چرخش در تمامی توان ها که در دیگر موتورها عموما محدود به توان های بالاست</a:t>
            </a:r>
            <a:endParaRPr lang="en-US" dirty="0"/>
          </a:p>
        </p:txBody>
      </p:sp>
      <p:sp>
        <p:nvSpPr>
          <p:cNvPr id="19" name="TextBox 18">
            <a:extLst>
              <a:ext uri="{FF2B5EF4-FFF2-40B4-BE49-F238E27FC236}">
                <a16:creationId xmlns:a16="http://schemas.microsoft.com/office/drawing/2014/main" id="{8C886E46-DE58-4A8D-BD09-5233E445C19E}"/>
              </a:ext>
            </a:extLst>
          </p:cNvPr>
          <p:cNvSpPr txBox="1"/>
          <p:nvPr/>
        </p:nvSpPr>
        <p:spPr>
          <a:xfrm>
            <a:off x="2227760" y="5783162"/>
            <a:ext cx="9043516" cy="646331"/>
          </a:xfrm>
          <a:prstGeom prst="rect">
            <a:avLst/>
          </a:prstGeom>
          <a:noFill/>
        </p:spPr>
        <p:txBody>
          <a:bodyPr wrap="square" rtlCol="0">
            <a:spAutoFit/>
          </a:bodyPr>
          <a:lstStyle/>
          <a:p>
            <a:pPr algn="ctr" rtl="1"/>
            <a:r>
              <a:rPr lang="fa-IR" dirty="0"/>
              <a:t>دمای محیطی 45 درجه و 50 درجه برای موتورهای ارسالی به ایران تا عمر مفید موتورها را با توجه به شرایط آب و هوایی ایران نسبت به دیگر موتورهای استاندارد با دمای 40 درجه ، دو برابر می کند</a:t>
            </a:r>
            <a:endParaRPr lang="en-US" dirty="0"/>
          </a:p>
        </p:txBody>
      </p:sp>
      <p:sp>
        <p:nvSpPr>
          <p:cNvPr id="20" name="TextBox 19">
            <a:extLst>
              <a:ext uri="{FF2B5EF4-FFF2-40B4-BE49-F238E27FC236}">
                <a16:creationId xmlns:a16="http://schemas.microsoft.com/office/drawing/2014/main" id="{9B2AC28D-6029-490B-B12A-BB3962C99FDD}"/>
              </a:ext>
            </a:extLst>
          </p:cNvPr>
          <p:cNvSpPr txBox="1"/>
          <p:nvPr/>
        </p:nvSpPr>
        <p:spPr>
          <a:xfrm>
            <a:off x="2049864" y="5786968"/>
            <a:ext cx="9043516" cy="646331"/>
          </a:xfrm>
          <a:prstGeom prst="rect">
            <a:avLst/>
          </a:prstGeom>
          <a:noFill/>
        </p:spPr>
        <p:txBody>
          <a:bodyPr wrap="square" rtlCol="0">
            <a:spAutoFit/>
          </a:bodyPr>
          <a:lstStyle/>
          <a:p>
            <a:pPr algn="ctr" rtl="1"/>
            <a:r>
              <a:rPr lang="fa-IR" dirty="0"/>
              <a:t>پوشش ضد زنگ که بر روی روتور و قسمت های داخلی برای حفاظت موثر و بیشتر در مقابل رطوبت مورد استفاده قرار گرفته است</a:t>
            </a:r>
            <a:endParaRPr lang="en-US" dirty="0"/>
          </a:p>
        </p:txBody>
      </p:sp>
    </p:spTree>
    <p:extLst>
      <p:ext uri="{BB962C8B-B14F-4D97-AF65-F5344CB8AC3E}">
        <p14:creationId xmlns:p14="http://schemas.microsoft.com/office/powerpoint/2010/main" val="257182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xit" presetSubtype="10" fill="hold" grpId="1" nodeType="withEffect">
                                  <p:stCondLst>
                                    <p:cond delay="0"/>
                                  </p:stCondLst>
                                  <p:childTnLst>
                                    <p:animEffect transition="out" filter="randombar(horizontal)">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4" presetClass="exit" presetSubtype="10" fill="hold" grpId="1" nodeType="withEffect">
                                  <p:stCondLst>
                                    <p:cond delay="0"/>
                                  </p:stCondLst>
                                  <p:childTnLst>
                                    <p:animEffect transition="out" filter="randombar(horizontal)">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par>
                          <p:cTn id="34" fill="hold">
                            <p:stCondLst>
                              <p:cond delay="500"/>
                            </p:stCondLst>
                            <p:childTnLst>
                              <p:par>
                                <p:cTn id="35" presetID="10" presetClass="entr" presetSubtype="0" fill="hold" grpId="0" nodeType="after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xit" presetSubtype="10" fill="hold" grpId="1" nodeType="withEffect">
                                  <p:stCondLst>
                                    <p:cond delay="0"/>
                                  </p:stCondLst>
                                  <p:childTnLst>
                                    <p:animEffect transition="out" filter="randombar(horizontal)">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randombar(horizontal)">
                                      <p:cBhvr>
                                        <p:cTn id="53" dur="500"/>
                                        <p:tgtEl>
                                          <p:spTgt spid="10"/>
                                        </p:tgtEl>
                                      </p:cBhvr>
                                    </p:animEffect>
                                  </p:childTnLst>
                                </p:cTn>
                              </p:par>
                              <p:par>
                                <p:cTn id="54" presetID="14" presetClass="exit" presetSubtype="10" fill="hold" grpId="1" nodeType="withEffect">
                                  <p:stCondLst>
                                    <p:cond delay="0"/>
                                  </p:stCondLst>
                                  <p:childTnLst>
                                    <p:animEffect transition="out" filter="randombar(horizontal)">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par>
                                <p:cTn id="57" presetID="14" presetClass="entr" presetSubtype="1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randombar(horizontal)">
                                      <p:cBhvr>
                                        <p:cTn id="64" dur="500"/>
                                        <p:tgtEl>
                                          <p:spTgt spid="11"/>
                                        </p:tgtEl>
                                      </p:cBhvr>
                                    </p:animEffect>
                                  </p:childTnLst>
                                </p:cTn>
                              </p:par>
                              <p:par>
                                <p:cTn id="65" presetID="14" presetClass="exit" presetSubtype="10" fill="hold" grpId="1" nodeType="withEffect">
                                  <p:stCondLst>
                                    <p:cond delay="0"/>
                                  </p:stCondLst>
                                  <p:childTnLst>
                                    <p:animEffect transition="out" filter="randombar(horizontal)">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14" presetClass="entr" presetSubtype="1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randombar(horizont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randombar(horizontal)">
                                      <p:cBhvr>
                                        <p:cTn id="75" dur="500"/>
                                        <p:tgtEl>
                                          <p:spTgt spid="13"/>
                                        </p:tgtEl>
                                      </p:cBhvr>
                                    </p:animEffect>
                                  </p:childTnLst>
                                </p:cTn>
                              </p:par>
                              <p:par>
                                <p:cTn id="76" presetID="14" presetClass="exit" presetSubtype="10" fill="hold" grpId="1" nodeType="withEffect">
                                  <p:stCondLst>
                                    <p:cond delay="0"/>
                                  </p:stCondLst>
                                  <p:childTnLst>
                                    <p:animEffect transition="out" filter="randombar(horizontal)">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par>
                                <p:cTn id="79" presetID="14" presetClass="entr" presetSubtype="1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randombar(horizontal)">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additive="base">
                                        <p:cTn id="86" dur="1000" fill="hold"/>
                                        <p:tgtEl>
                                          <p:spTgt spid="9"/>
                                        </p:tgtEl>
                                        <p:attrNameLst>
                                          <p:attrName>ppt_x</p:attrName>
                                        </p:attrNameLst>
                                      </p:cBhvr>
                                      <p:tavLst>
                                        <p:tav tm="0">
                                          <p:val>
                                            <p:strVal val="#ppt_x"/>
                                          </p:val>
                                        </p:tav>
                                        <p:tav tm="100000">
                                          <p:val>
                                            <p:strVal val="#ppt_x"/>
                                          </p:val>
                                        </p:tav>
                                      </p:tavLst>
                                    </p:anim>
                                    <p:anim calcmode="lin" valueType="num">
                                      <p:cBhvr additive="base">
                                        <p:cTn id="87" dur="1000" fill="hold"/>
                                        <p:tgtEl>
                                          <p:spTgt spid="9"/>
                                        </p:tgtEl>
                                        <p:attrNameLst>
                                          <p:attrName>ppt_y</p:attrName>
                                        </p:attrNameLst>
                                      </p:cBhvr>
                                      <p:tavLst>
                                        <p:tav tm="0">
                                          <p:val>
                                            <p:strVal val="1+#ppt_h/2"/>
                                          </p:val>
                                        </p:tav>
                                        <p:tav tm="100000">
                                          <p:val>
                                            <p:strVal val="#ppt_y"/>
                                          </p:val>
                                        </p:tav>
                                      </p:tavLst>
                                    </p:anim>
                                  </p:childTnLst>
                                </p:cTn>
                              </p:par>
                              <p:par>
                                <p:cTn id="88" presetID="14" presetClass="exit" presetSubtype="10" fill="hold" grpId="1" nodeType="withEffect">
                                  <p:stCondLst>
                                    <p:cond delay="0"/>
                                  </p:stCondLst>
                                  <p:childTnLst>
                                    <p:animEffect transition="out" filter="randombar(horizontal)">
                                      <p:cBhvr>
                                        <p:cTn id="89" dur="500"/>
                                        <p:tgtEl>
                                          <p:spTgt spid="19"/>
                                        </p:tgtEl>
                                      </p:cBhvr>
                                    </p:animEffect>
                                    <p:set>
                                      <p:cBhvr>
                                        <p:cTn id="90" dur="1" fill="hold">
                                          <p:stCondLst>
                                            <p:cond delay="499"/>
                                          </p:stCondLst>
                                        </p:cTn>
                                        <p:tgtEl>
                                          <p:spTgt spid="19"/>
                                        </p:tgtEl>
                                        <p:attrNameLst>
                                          <p:attrName>style.visibility</p:attrName>
                                        </p:attrNameLst>
                                      </p:cBhvr>
                                      <p:to>
                                        <p:strVal val="hidden"/>
                                      </p:to>
                                    </p:set>
                                  </p:childTnLst>
                                </p:cTn>
                              </p:par>
                              <p:par>
                                <p:cTn id="91" presetID="14" presetClass="entr" presetSubtype="10" fill="hold" grpId="0" nodeType="with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randombar(horizontal)">
                                      <p:cBhvr>
                                        <p:cTn id="9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2" grpId="0"/>
      <p:bldP spid="2" grpId="1"/>
      <p:bldP spid="3" grpId="0"/>
      <p:bldP spid="3" grpId="1"/>
      <p:bldP spid="15" grpId="0"/>
      <p:bldP spid="15" grpId="1"/>
      <p:bldP spid="16" grpId="0"/>
      <p:bldP spid="16" grpId="1"/>
      <p:bldP spid="17" grpId="0"/>
      <p:bldP spid="17" grpId="1"/>
      <p:bldP spid="18" grpId="0"/>
      <p:bldP spid="18" grpId="1"/>
      <p:bldP spid="19" grpId="0"/>
      <p:bldP spid="19" grpId="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2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457BA2B7-BCE8-47E0-AF8F-B8FB89AD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751" y="1176793"/>
            <a:ext cx="4525405" cy="4548146"/>
          </a:xfrm>
          <a:prstGeom prst="rect">
            <a:avLst/>
          </a:prstGeom>
        </p:spPr>
      </p:pic>
      <p:pic>
        <p:nvPicPr>
          <p:cNvPr id="2" name="Picture 1">
            <a:extLst>
              <a:ext uri="{FF2B5EF4-FFF2-40B4-BE49-F238E27FC236}">
                <a16:creationId xmlns:a16="http://schemas.microsoft.com/office/drawing/2014/main" id="{7BF53D36-62AE-44D1-916C-15DC744EE269}"/>
              </a:ext>
            </a:extLst>
          </p:cNvPr>
          <p:cNvPicPr>
            <a:picLocks noChangeAspect="1"/>
          </p:cNvPicPr>
          <p:nvPr/>
        </p:nvPicPr>
        <p:blipFill>
          <a:blip r:embed="rId5"/>
          <a:stretch>
            <a:fillRect/>
          </a:stretch>
        </p:blipFill>
        <p:spPr>
          <a:xfrm>
            <a:off x="0" y="6370278"/>
            <a:ext cx="536494" cy="487722"/>
          </a:xfrm>
          <a:prstGeom prst="rect">
            <a:avLst/>
          </a:prstGeom>
        </p:spPr>
      </p:pic>
    </p:spTree>
    <p:extLst>
      <p:ext uri="{BB962C8B-B14F-4D97-AF65-F5344CB8AC3E}">
        <p14:creationId xmlns:p14="http://schemas.microsoft.com/office/powerpoint/2010/main" val="12392404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5AF5CD-FF5B-488D-90AE-F34D973A9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34762" y="-1741963"/>
            <a:ext cx="7122476" cy="10077450"/>
          </a:xfrm>
          <a:prstGeom prst="rect">
            <a:avLst/>
          </a:prstGeom>
        </p:spPr>
      </p:pic>
      <p:pic>
        <p:nvPicPr>
          <p:cNvPr id="2" name="Picture 1">
            <a:extLst>
              <a:ext uri="{FF2B5EF4-FFF2-40B4-BE49-F238E27FC236}">
                <a16:creationId xmlns:a16="http://schemas.microsoft.com/office/drawing/2014/main" id="{92CA26D6-48F1-46A5-92A4-48CFF0ED1256}"/>
              </a:ext>
            </a:extLst>
          </p:cNvPr>
          <p:cNvPicPr>
            <a:picLocks noChangeAspect="1"/>
          </p:cNvPicPr>
          <p:nvPr/>
        </p:nvPicPr>
        <p:blipFill>
          <a:blip r:embed="rId4"/>
          <a:stretch>
            <a:fillRect/>
          </a:stretch>
        </p:blipFill>
        <p:spPr>
          <a:xfrm>
            <a:off x="0" y="6370278"/>
            <a:ext cx="536494" cy="487722"/>
          </a:xfrm>
          <a:prstGeom prst="rect">
            <a:avLst/>
          </a:prstGeom>
        </p:spPr>
      </p:pic>
      <p:sp>
        <p:nvSpPr>
          <p:cNvPr id="3" name="TextBox 2">
            <a:extLst>
              <a:ext uri="{FF2B5EF4-FFF2-40B4-BE49-F238E27FC236}">
                <a16:creationId xmlns:a16="http://schemas.microsoft.com/office/drawing/2014/main" id="{524890E0-CA91-49E2-A236-E98EFA1371AA}"/>
              </a:ext>
            </a:extLst>
          </p:cNvPr>
          <p:cNvSpPr txBox="1"/>
          <p:nvPr/>
        </p:nvSpPr>
        <p:spPr>
          <a:xfrm>
            <a:off x="4190163" y="5948624"/>
            <a:ext cx="4180114" cy="369332"/>
          </a:xfrm>
          <a:prstGeom prst="rect">
            <a:avLst/>
          </a:prstGeom>
          <a:noFill/>
        </p:spPr>
        <p:txBody>
          <a:bodyPr wrap="square" rtlCol="0">
            <a:spAutoFit/>
          </a:bodyPr>
          <a:lstStyle/>
          <a:p>
            <a:pPr algn="ctr" rtl="1"/>
            <a:r>
              <a:rPr lang="fa-IR" dirty="0"/>
              <a:t>برخی از مشتریان بین </a:t>
            </a:r>
            <a:r>
              <a:rPr lang="fa-IR" dirty="0" err="1"/>
              <a:t>المللی</a:t>
            </a:r>
            <a:r>
              <a:rPr lang="fa-IR" dirty="0"/>
              <a:t> فوکه</a:t>
            </a:r>
            <a:endParaRPr lang="en-US" dirty="0"/>
          </a:p>
        </p:txBody>
      </p:sp>
    </p:spTree>
    <p:extLst>
      <p:ext uri="{BB962C8B-B14F-4D97-AF65-F5344CB8AC3E}">
        <p14:creationId xmlns:p14="http://schemas.microsoft.com/office/powerpoint/2010/main" val="3492332295"/>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BFEA4-615F-4E5A-ADE6-E856FE533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75830" y="-2406457"/>
            <a:ext cx="7440339" cy="11088576"/>
          </a:xfrm>
          <a:prstGeom prst="rect">
            <a:avLst/>
          </a:prstGeom>
        </p:spPr>
      </p:pic>
      <p:pic>
        <p:nvPicPr>
          <p:cNvPr id="2" name="Picture 1">
            <a:extLst>
              <a:ext uri="{FF2B5EF4-FFF2-40B4-BE49-F238E27FC236}">
                <a16:creationId xmlns:a16="http://schemas.microsoft.com/office/drawing/2014/main" id="{50064291-D3AB-48D7-BA16-72468DB8CDD8}"/>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24845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DE9804-1AFC-471F-8F59-0763E9394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03287" y="-2380374"/>
            <a:ext cx="7375168" cy="11101579"/>
          </a:xfrm>
          <a:prstGeom prst="rect">
            <a:avLst/>
          </a:prstGeom>
        </p:spPr>
      </p:pic>
      <p:pic>
        <p:nvPicPr>
          <p:cNvPr id="2" name="Picture 1">
            <a:extLst>
              <a:ext uri="{FF2B5EF4-FFF2-40B4-BE49-F238E27FC236}">
                <a16:creationId xmlns:a16="http://schemas.microsoft.com/office/drawing/2014/main" id="{4F2DE08E-0ED4-4C07-99DD-C534A9833D57}"/>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1485870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D1C6F5-5856-477F-9FDF-BBF83A96E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67221" y="-2209075"/>
            <a:ext cx="7352996" cy="10781153"/>
          </a:xfrm>
          <a:prstGeom prst="rect">
            <a:avLst/>
          </a:prstGeom>
        </p:spPr>
      </p:pic>
      <p:pic>
        <p:nvPicPr>
          <p:cNvPr id="2" name="Picture 1">
            <a:extLst>
              <a:ext uri="{FF2B5EF4-FFF2-40B4-BE49-F238E27FC236}">
                <a16:creationId xmlns:a16="http://schemas.microsoft.com/office/drawing/2014/main" id="{ADA9AA5D-C209-4607-AA3B-C7F3FE69740E}"/>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29361972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4278A8-B4BD-4672-B2F3-DDCD52BEE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0"/>
            <a:ext cx="4114800" cy="6858000"/>
          </a:xfrm>
          <a:prstGeom prst="rect">
            <a:avLst/>
          </a:prstGeom>
        </p:spPr>
      </p:pic>
      <p:pic>
        <p:nvPicPr>
          <p:cNvPr id="2" name="Picture 1">
            <a:extLst>
              <a:ext uri="{FF2B5EF4-FFF2-40B4-BE49-F238E27FC236}">
                <a16:creationId xmlns:a16="http://schemas.microsoft.com/office/drawing/2014/main" id="{7467460E-BDC7-49BC-B906-B3C3D03820EA}"/>
              </a:ext>
            </a:extLst>
          </p:cNvPr>
          <p:cNvPicPr>
            <a:picLocks noChangeAspect="1"/>
          </p:cNvPicPr>
          <p:nvPr/>
        </p:nvPicPr>
        <p:blipFill>
          <a:blip r:embed="rId4"/>
          <a:stretch>
            <a:fillRect/>
          </a:stretch>
        </p:blipFill>
        <p:spPr>
          <a:xfrm>
            <a:off x="0" y="6370278"/>
            <a:ext cx="536494" cy="487722"/>
          </a:xfrm>
          <a:prstGeom prst="rect">
            <a:avLst/>
          </a:prstGeom>
        </p:spPr>
      </p:pic>
      <p:sp>
        <p:nvSpPr>
          <p:cNvPr id="5" name="TextBox 4">
            <a:extLst>
              <a:ext uri="{FF2B5EF4-FFF2-40B4-BE49-F238E27FC236}">
                <a16:creationId xmlns:a16="http://schemas.microsoft.com/office/drawing/2014/main" id="{E2E9371A-E4B7-4BBF-AD59-98287234C27B}"/>
              </a:ext>
            </a:extLst>
          </p:cNvPr>
          <p:cNvSpPr txBox="1"/>
          <p:nvPr/>
        </p:nvSpPr>
        <p:spPr>
          <a:xfrm>
            <a:off x="8153399" y="0"/>
            <a:ext cx="1690511" cy="1200329"/>
          </a:xfrm>
          <a:prstGeom prst="rect">
            <a:avLst/>
          </a:prstGeom>
          <a:noFill/>
        </p:spPr>
        <p:txBody>
          <a:bodyPr wrap="square" rtlCol="0">
            <a:spAutoFit/>
          </a:bodyPr>
          <a:lstStyle/>
          <a:p>
            <a:pPr algn="ctr" rtl="1"/>
            <a:r>
              <a:rPr lang="fa-IR" dirty="0"/>
              <a:t>قبله عالم، شاه شهید،</a:t>
            </a:r>
          </a:p>
          <a:p>
            <a:pPr algn="ctr" rtl="1"/>
            <a:r>
              <a:rPr lang="fa-IR" dirty="0"/>
              <a:t>شاه صاحب قران </a:t>
            </a:r>
            <a:r>
              <a:rPr lang="fa-IR" dirty="0">
                <a:solidFill>
                  <a:schemeClr val="accent1">
                    <a:lumMod val="75000"/>
                  </a:schemeClr>
                </a:solidFill>
              </a:rPr>
              <a:t>ناصرالدین شاه قاجار </a:t>
            </a:r>
            <a:endParaRPr lang="en-US" dirty="0">
              <a:solidFill>
                <a:schemeClr val="accent1">
                  <a:lumMod val="75000"/>
                </a:schemeClr>
              </a:solidFill>
            </a:endParaRPr>
          </a:p>
        </p:txBody>
      </p:sp>
      <p:sp>
        <p:nvSpPr>
          <p:cNvPr id="7" name="TextBox 6">
            <a:extLst>
              <a:ext uri="{FF2B5EF4-FFF2-40B4-BE49-F238E27FC236}">
                <a16:creationId xmlns:a16="http://schemas.microsoft.com/office/drawing/2014/main" id="{16854106-7311-4B87-BAEE-CF4372DD4A9B}"/>
              </a:ext>
            </a:extLst>
          </p:cNvPr>
          <p:cNvSpPr txBox="1"/>
          <p:nvPr/>
        </p:nvSpPr>
        <p:spPr>
          <a:xfrm>
            <a:off x="8153399" y="1286933"/>
            <a:ext cx="1690511" cy="1477328"/>
          </a:xfrm>
          <a:prstGeom prst="rect">
            <a:avLst/>
          </a:prstGeom>
          <a:noFill/>
        </p:spPr>
        <p:txBody>
          <a:bodyPr wrap="square" rtlCol="0">
            <a:spAutoFit/>
          </a:bodyPr>
          <a:lstStyle/>
          <a:p>
            <a:pPr algn="ctr" rtl="1"/>
            <a:r>
              <a:rPr lang="fa-IR" dirty="0"/>
              <a:t>بله شرکت فوکه در زمان پادشاهی ایشان تاسیس شد</a:t>
            </a:r>
          </a:p>
          <a:p>
            <a:pPr algn="ctr" rtl="1"/>
            <a:r>
              <a:rPr lang="fa-IR" dirty="0"/>
              <a:t> دقیقا</a:t>
            </a:r>
            <a:r>
              <a:rPr lang="fa-IR" dirty="0">
                <a:solidFill>
                  <a:schemeClr val="accent2">
                    <a:lumMod val="75000"/>
                  </a:schemeClr>
                </a:solidFill>
              </a:rPr>
              <a:t> </a:t>
            </a:r>
            <a:r>
              <a:rPr lang="fa-IR" dirty="0">
                <a:solidFill>
                  <a:schemeClr val="accent2">
                    <a:lumMod val="75000"/>
                  </a:schemeClr>
                </a:solidFill>
                <a:latin typeface="Times New Roman" panose="02020603050405020304" pitchFamily="18" charset="0"/>
                <a:cs typeface="Times New Roman" panose="02020603050405020304" pitchFamily="18" charset="0"/>
              </a:rPr>
              <a:t>٥</a:t>
            </a:r>
            <a:r>
              <a:rPr lang="fa-IR" dirty="0">
                <a:solidFill>
                  <a:schemeClr val="accent2">
                    <a:lumMod val="75000"/>
                  </a:schemeClr>
                </a:solidFill>
              </a:rPr>
              <a:t> سال پیش </a:t>
            </a:r>
            <a:r>
              <a:rPr lang="fa-IR" dirty="0"/>
              <a:t>از ترور</a:t>
            </a:r>
            <a:endParaRPr lang="en-US" dirty="0"/>
          </a:p>
        </p:txBody>
      </p:sp>
      <p:sp>
        <p:nvSpPr>
          <p:cNvPr id="8" name="TextBox 7">
            <a:extLst>
              <a:ext uri="{FF2B5EF4-FFF2-40B4-BE49-F238E27FC236}">
                <a16:creationId xmlns:a16="http://schemas.microsoft.com/office/drawing/2014/main" id="{B5F5FCB4-06AC-402E-A7DF-E2328D98335E}"/>
              </a:ext>
            </a:extLst>
          </p:cNvPr>
          <p:cNvSpPr txBox="1"/>
          <p:nvPr/>
        </p:nvSpPr>
        <p:spPr>
          <a:xfrm>
            <a:off x="8153399" y="2882878"/>
            <a:ext cx="1690512" cy="1200329"/>
          </a:xfrm>
          <a:prstGeom prst="rect">
            <a:avLst/>
          </a:prstGeom>
          <a:noFill/>
        </p:spPr>
        <p:txBody>
          <a:bodyPr wrap="square" rtlCol="0">
            <a:spAutoFit/>
          </a:bodyPr>
          <a:lstStyle/>
          <a:p>
            <a:pPr algn="ctr" rtl="1"/>
            <a:r>
              <a:rPr lang="fa-IR" dirty="0"/>
              <a:t>حالا قطعا به</a:t>
            </a:r>
          </a:p>
          <a:p>
            <a:pPr algn="ctr" rtl="1"/>
            <a:r>
              <a:rPr lang="fa-IR" dirty="0"/>
              <a:t> </a:t>
            </a:r>
            <a:r>
              <a:rPr lang="fa-IR" dirty="0">
                <a:solidFill>
                  <a:srgbClr val="00B050"/>
                </a:solidFill>
              </a:rPr>
              <a:t>قدمت</a:t>
            </a:r>
            <a:r>
              <a:rPr lang="fa-IR" dirty="0"/>
              <a:t> </a:t>
            </a:r>
          </a:p>
          <a:p>
            <a:pPr algn="ctr" rtl="1"/>
            <a:r>
              <a:rPr lang="fa-IR" dirty="0"/>
              <a:t>شرکت فوکه</a:t>
            </a:r>
          </a:p>
          <a:p>
            <a:pPr algn="ctr" rtl="1"/>
            <a:r>
              <a:rPr lang="fa-IR" dirty="0"/>
              <a:t> پی بردید.</a:t>
            </a:r>
            <a:endParaRPr lang="en-US" dirty="0"/>
          </a:p>
        </p:txBody>
      </p:sp>
    </p:spTree>
    <p:extLst>
      <p:ext uri="{BB962C8B-B14F-4D97-AF65-F5344CB8AC3E}">
        <p14:creationId xmlns:p14="http://schemas.microsoft.com/office/powerpoint/2010/main" val="2840691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4000"/>
                                        <p:tgtEl>
                                          <p:spTgt spid="3"/>
                                        </p:tgtEl>
                                      </p:cBhvr>
                                    </p:animEffect>
                                  </p:childTnLst>
                                </p:cTn>
                              </p:par>
                            </p:childTnLst>
                          </p:cTn>
                        </p:par>
                        <p:par>
                          <p:cTn id="8" fill="hold">
                            <p:stCondLst>
                              <p:cond delay="4000"/>
                            </p:stCondLst>
                            <p:childTnLst>
                              <p:par>
                                <p:cTn id="9" presetID="14" presetClass="entr" presetSubtype="10" fill="hold" grpId="0" nodeType="afterEffect">
                                  <p:stCondLst>
                                    <p:cond delay="120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5700"/>
                            </p:stCondLst>
                            <p:childTnLst>
                              <p:par>
                                <p:cTn id="13" presetID="16" presetClass="entr" presetSubtype="21"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6700"/>
                            </p:stCondLst>
                            <p:childTnLst>
                              <p:par>
                                <p:cTn id="17" presetID="2" presetClass="entr" presetSubtype="4" fill="hold" grpId="0" nodeType="afterEffect">
                                  <p:stCondLst>
                                    <p:cond delay="7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450" fill="hold"/>
                                        <p:tgtEl>
                                          <p:spTgt spid="8"/>
                                        </p:tgtEl>
                                        <p:attrNameLst>
                                          <p:attrName>ppt_x</p:attrName>
                                        </p:attrNameLst>
                                      </p:cBhvr>
                                      <p:tavLst>
                                        <p:tav tm="0">
                                          <p:val>
                                            <p:strVal val="#ppt_x"/>
                                          </p:val>
                                        </p:tav>
                                        <p:tav tm="100000">
                                          <p:val>
                                            <p:strVal val="#ppt_x"/>
                                          </p:val>
                                        </p:tav>
                                      </p:tavLst>
                                    </p:anim>
                                    <p:anim calcmode="lin" valueType="num">
                                      <p:cBhvr additive="base">
                                        <p:cTn id="20" dur="4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37147B-F88B-4402-BA3D-2D85710C4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63851" y="-2132374"/>
            <a:ext cx="7850189" cy="11122747"/>
          </a:xfrm>
          <a:prstGeom prst="rect">
            <a:avLst/>
          </a:prstGeom>
        </p:spPr>
      </p:pic>
      <p:pic>
        <p:nvPicPr>
          <p:cNvPr id="2" name="Picture 1">
            <a:extLst>
              <a:ext uri="{FF2B5EF4-FFF2-40B4-BE49-F238E27FC236}">
                <a16:creationId xmlns:a16="http://schemas.microsoft.com/office/drawing/2014/main" id="{FA895B99-C49F-416F-B8D5-6489A2C3A031}"/>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103604370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971F6E2-F93C-457F-8539-502507230E93}"/>
              </a:ext>
            </a:extLst>
          </p:cNvPr>
          <p:cNvGraphicFramePr>
            <a:graphicFrameLocks noChangeAspect="1"/>
          </p:cNvGraphicFramePr>
          <p:nvPr>
            <p:extLst>
              <p:ext uri="{D42A27DB-BD31-4B8C-83A1-F6EECF244321}">
                <p14:modId xmlns:p14="http://schemas.microsoft.com/office/powerpoint/2010/main" val="2448766338"/>
              </p:ext>
            </p:extLst>
          </p:nvPr>
        </p:nvGraphicFramePr>
        <p:xfrm>
          <a:off x="3668673" y="0"/>
          <a:ext cx="4854653" cy="6858000"/>
        </p:xfrm>
        <a:graphic>
          <a:graphicData uri="http://schemas.openxmlformats.org/presentationml/2006/ole">
            <mc:AlternateContent xmlns:mc="http://schemas.openxmlformats.org/markup-compatibility/2006">
              <mc:Choice xmlns:v="urn:schemas-microsoft-com:vml" Requires="v">
                <p:oleObj spid="_x0000_s18538" name="Acrobat Document" r:id="rId4" imgW="5676382" imgH="8019722" progId="AcroExch.Document.DC">
                  <p:embed/>
                </p:oleObj>
              </mc:Choice>
              <mc:Fallback>
                <p:oleObj name="Acrobat Document" r:id="rId4" imgW="5676382" imgH="8019722" progId="AcroExch.Document.DC">
                  <p:embed/>
                  <p:pic>
                    <p:nvPicPr>
                      <p:cNvPr id="0" name=""/>
                      <p:cNvPicPr/>
                      <p:nvPr/>
                    </p:nvPicPr>
                    <p:blipFill>
                      <a:blip r:embed="rId5"/>
                      <a:stretch>
                        <a:fillRect/>
                      </a:stretch>
                    </p:blipFill>
                    <p:spPr>
                      <a:xfrm>
                        <a:off x="3668673" y="0"/>
                        <a:ext cx="4854653" cy="6858000"/>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8E1774B4-7EA0-43FB-AFBF-3F904A5BFC5C}"/>
              </a:ext>
            </a:extLst>
          </p:cNvPr>
          <p:cNvPicPr>
            <a:picLocks noChangeAspect="1"/>
          </p:cNvPicPr>
          <p:nvPr/>
        </p:nvPicPr>
        <p:blipFill>
          <a:blip r:embed="rId6"/>
          <a:stretch>
            <a:fillRect/>
          </a:stretch>
        </p:blipFill>
        <p:spPr>
          <a:xfrm>
            <a:off x="0" y="6370278"/>
            <a:ext cx="536494" cy="487722"/>
          </a:xfrm>
          <a:prstGeom prst="rect">
            <a:avLst/>
          </a:prstGeom>
        </p:spPr>
      </p:pic>
      <p:sp>
        <p:nvSpPr>
          <p:cNvPr id="4" name="TextBox 3">
            <a:extLst>
              <a:ext uri="{FF2B5EF4-FFF2-40B4-BE49-F238E27FC236}">
                <a16:creationId xmlns:a16="http://schemas.microsoft.com/office/drawing/2014/main" id="{A940CC62-649D-4975-AD92-4ED358EE00DB}"/>
              </a:ext>
            </a:extLst>
          </p:cNvPr>
          <p:cNvSpPr txBox="1"/>
          <p:nvPr/>
        </p:nvSpPr>
        <p:spPr>
          <a:xfrm>
            <a:off x="8523326" y="854110"/>
            <a:ext cx="1597688" cy="369332"/>
          </a:xfrm>
          <a:prstGeom prst="rect">
            <a:avLst/>
          </a:prstGeom>
          <a:noFill/>
        </p:spPr>
        <p:txBody>
          <a:bodyPr wrap="square" rtlCol="0">
            <a:spAutoFit/>
          </a:bodyPr>
          <a:lstStyle/>
          <a:p>
            <a:pPr algn="ctr" rtl="1"/>
            <a:r>
              <a:rPr lang="fa-IR" dirty="0"/>
              <a:t>گواهی اصالت کالا</a:t>
            </a:r>
            <a:endParaRPr lang="en-US" dirty="0"/>
          </a:p>
        </p:txBody>
      </p:sp>
    </p:spTree>
    <p:extLst>
      <p:ext uri="{BB962C8B-B14F-4D97-AF65-F5344CB8AC3E}">
        <p14:creationId xmlns:p14="http://schemas.microsoft.com/office/powerpoint/2010/main" val="278926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ppt_x"/>
                                          </p:val>
                                        </p:tav>
                                        <p:tav tm="100000">
                                          <p:val>
                                            <p:strVal val="#ppt_x"/>
                                          </p:val>
                                        </p:tav>
                                      </p:tavLst>
                                    </p:anim>
                                    <p:anim calcmode="lin" valueType="num">
                                      <p:cBhvr additive="base">
                                        <p:cTn id="11"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36CEF50-9259-40CD-988D-F979B865A223}"/>
              </a:ext>
            </a:extLst>
          </p:cNvPr>
          <p:cNvGraphicFramePr>
            <a:graphicFrameLocks noChangeAspect="1"/>
          </p:cNvGraphicFramePr>
          <p:nvPr>
            <p:extLst>
              <p:ext uri="{D42A27DB-BD31-4B8C-83A1-F6EECF244321}">
                <p14:modId xmlns:p14="http://schemas.microsoft.com/office/powerpoint/2010/main" val="1082895157"/>
              </p:ext>
            </p:extLst>
          </p:nvPr>
        </p:nvGraphicFramePr>
        <p:xfrm>
          <a:off x="3672692" y="0"/>
          <a:ext cx="4846615" cy="6858000"/>
        </p:xfrm>
        <a:graphic>
          <a:graphicData uri="http://schemas.openxmlformats.org/presentationml/2006/ole">
            <mc:AlternateContent xmlns:mc="http://schemas.openxmlformats.org/markup-compatibility/2006">
              <mc:Choice xmlns:v="urn:schemas-microsoft-com:vml" Requires="v">
                <p:oleObj spid="_x0000_s19562" name="Acrobat Document" r:id="rId4" imgW="5666913" imgH="8019722" progId="AcroExch.Document.DC">
                  <p:embed/>
                </p:oleObj>
              </mc:Choice>
              <mc:Fallback>
                <p:oleObj name="Acrobat Document" r:id="rId4" imgW="5666913" imgH="8019722" progId="AcroExch.Document.DC">
                  <p:embed/>
                  <p:pic>
                    <p:nvPicPr>
                      <p:cNvPr id="0" name=""/>
                      <p:cNvPicPr/>
                      <p:nvPr/>
                    </p:nvPicPr>
                    <p:blipFill>
                      <a:blip r:embed="rId5"/>
                      <a:stretch>
                        <a:fillRect/>
                      </a:stretch>
                    </p:blipFill>
                    <p:spPr>
                      <a:xfrm>
                        <a:off x="3672692" y="0"/>
                        <a:ext cx="4846615" cy="6858000"/>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5DC3F9F5-C5D7-4792-ABFD-6A4E5867CC16}"/>
              </a:ext>
            </a:extLst>
          </p:cNvPr>
          <p:cNvPicPr>
            <a:picLocks noChangeAspect="1"/>
          </p:cNvPicPr>
          <p:nvPr/>
        </p:nvPicPr>
        <p:blipFill>
          <a:blip r:embed="rId6"/>
          <a:stretch>
            <a:fillRect/>
          </a:stretch>
        </p:blipFill>
        <p:spPr>
          <a:xfrm>
            <a:off x="0" y="6370278"/>
            <a:ext cx="536494" cy="487722"/>
          </a:xfrm>
          <a:prstGeom prst="rect">
            <a:avLst/>
          </a:prstGeom>
        </p:spPr>
      </p:pic>
      <p:sp>
        <p:nvSpPr>
          <p:cNvPr id="4" name="TextBox 3">
            <a:extLst>
              <a:ext uri="{FF2B5EF4-FFF2-40B4-BE49-F238E27FC236}">
                <a16:creationId xmlns:a16="http://schemas.microsoft.com/office/drawing/2014/main" id="{EDF9EA3C-58B5-4441-A3E3-7A73D02E4A71}"/>
              </a:ext>
            </a:extLst>
          </p:cNvPr>
          <p:cNvSpPr txBox="1"/>
          <p:nvPr/>
        </p:nvSpPr>
        <p:spPr>
          <a:xfrm>
            <a:off x="8634881" y="482321"/>
            <a:ext cx="2190541" cy="2031325"/>
          </a:xfrm>
          <a:prstGeom prst="rect">
            <a:avLst/>
          </a:prstGeom>
          <a:noFill/>
        </p:spPr>
        <p:txBody>
          <a:bodyPr wrap="square" rtlCol="0">
            <a:spAutoFit/>
          </a:bodyPr>
          <a:lstStyle/>
          <a:p>
            <a:pPr algn="ctr" rtl="1"/>
            <a:r>
              <a:rPr lang="fa-IR" dirty="0"/>
              <a:t>نمونه ای از پیشنهاد ارایه شده به درخواست های داخل ایران</a:t>
            </a:r>
          </a:p>
          <a:p>
            <a:pPr algn="ctr" rtl="1"/>
            <a:r>
              <a:rPr lang="fa-IR" dirty="0"/>
              <a:t>کلیه پیشنهادات بر روی  سر برگ شرکت فوکه </a:t>
            </a:r>
          </a:p>
          <a:p>
            <a:pPr algn="ctr" rtl="1"/>
            <a:r>
              <a:rPr lang="fa-IR" dirty="0"/>
              <a:t>( شرکت مادر ) صادر </a:t>
            </a:r>
          </a:p>
          <a:p>
            <a:pPr algn="ctr" rtl="1"/>
            <a:r>
              <a:rPr lang="fa-IR" dirty="0"/>
              <a:t>می گردند</a:t>
            </a:r>
          </a:p>
        </p:txBody>
      </p:sp>
      <p:sp>
        <p:nvSpPr>
          <p:cNvPr id="5" name="TextBox 4">
            <a:extLst>
              <a:ext uri="{FF2B5EF4-FFF2-40B4-BE49-F238E27FC236}">
                <a16:creationId xmlns:a16="http://schemas.microsoft.com/office/drawing/2014/main" id="{C8236352-0DE7-4B13-85AB-E0065020FDE8}"/>
              </a:ext>
            </a:extLst>
          </p:cNvPr>
          <p:cNvSpPr txBox="1"/>
          <p:nvPr/>
        </p:nvSpPr>
        <p:spPr>
          <a:xfrm>
            <a:off x="8690148" y="4421275"/>
            <a:ext cx="2080009" cy="2031325"/>
          </a:xfrm>
          <a:prstGeom prst="rect">
            <a:avLst/>
          </a:prstGeom>
          <a:noFill/>
        </p:spPr>
        <p:txBody>
          <a:bodyPr wrap="square" rtlCol="0">
            <a:spAutoFit/>
          </a:bodyPr>
          <a:lstStyle/>
          <a:p>
            <a:pPr algn="ctr" rtl="1"/>
            <a:r>
              <a:rPr lang="fa-IR" dirty="0"/>
              <a:t> چنین امکانی برای  اطمینان به خریداران داخلی است که از ارتباط مستقیم با شرکت مادر برخوردار می باشند و از کلیه امتیازات آن نیز </a:t>
            </a:r>
          </a:p>
          <a:p>
            <a:pPr algn="ctr" rtl="1"/>
            <a:r>
              <a:rPr lang="fa-IR" dirty="0"/>
              <a:t>بهره </a:t>
            </a:r>
            <a:r>
              <a:rPr lang="fa-IR" dirty="0" err="1"/>
              <a:t>مند</a:t>
            </a:r>
            <a:r>
              <a:rPr lang="fa-IR" dirty="0"/>
              <a:t> می شوند</a:t>
            </a:r>
            <a:endParaRPr lang="en-US" dirty="0"/>
          </a:p>
        </p:txBody>
      </p:sp>
      <p:sp>
        <p:nvSpPr>
          <p:cNvPr id="6" name="TextBox 5">
            <a:extLst>
              <a:ext uri="{FF2B5EF4-FFF2-40B4-BE49-F238E27FC236}">
                <a16:creationId xmlns:a16="http://schemas.microsoft.com/office/drawing/2014/main" id="{1DF323A8-22E3-400A-BD94-61A5D0292592}"/>
              </a:ext>
            </a:extLst>
          </p:cNvPr>
          <p:cNvSpPr txBox="1"/>
          <p:nvPr/>
        </p:nvSpPr>
        <p:spPr>
          <a:xfrm>
            <a:off x="8926285" y="3429000"/>
            <a:ext cx="1607736" cy="369332"/>
          </a:xfrm>
          <a:prstGeom prst="rect">
            <a:avLst/>
          </a:prstGeom>
          <a:noFill/>
        </p:spPr>
        <p:txBody>
          <a:bodyPr wrap="square" rtlCol="0">
            <a:spAutoFit/>
          </a:bodyPr>
          <a:lstStyle/>
          <a:p>
            <a:pPr algn="ctr" rtl="1"/>
            <a:r>
              <a:rPr lang="fa-IR" dirty="0">
                <a:solidFill>
                  <a:schemeClr val="accent5">
                    <a:lumMod val="75000"/>
                  </a:schemeClr>
                </a:solidFill>
              </a:rPr>
              <a:t>کاملا یکتا در ایران</a:t>
            </a:r>
            <a:endParaRPr lang="en-US" dirty="0">
              <a:solidFill>
                <a:schemeClr val="accent5">
                  <a:lumMod val="75000"/>
                </a:schemeClr>
              </a:solidFill>
            </a:endParaRPr>
          </a:p>
        </p:txBody>
      </p:sp>
    </p:spTree>
    <p:extLst>
      <p:ext uri="{BB962C8B-B14F-4D97-AF65-F5344CB8AC3E}">
        <p14:creationId xmlns:p14="http://schemas.microsoft.com/office/powerpoint/2010/main" val="2961858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750"/>
                            </p:stCondLst>
                            <p:childTnLst>
                              <p:par>
                                <p:cTn id="13" presetID="42" presetClass="entr" presetSubtype="0"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2" presetClass="entr" presetSubtype="4" fill="hold" grpId="0" nodeType="afterEffect">
                                  <p:stCondLst>
                                    <p:cond delay="10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4BDEF7BC-1404-473A-9CC9-6D3B2712EFFC}"/>
              </a:ext>
            </a:extLst>
          </p:cNvPr>
          <p:cNvGraphicFramePr>
            <a:graphicFrameLocks noChangeAspect="1"/>
          </p:cNvGraphicFramePr>
          <p:nvPr>
            <p:extLst>
              <p:ext uri="{D42A27DB-BD31-4B8C-83A1-F6EECF244321}">
                <p14:modId xmlns:p14="http://schemas.microsoft.com/office/powerpoint/2010/main" val="165897785"/>
              </p:ext>
            </p:extLst>
          </p:nvPr>
        </p:nvGraphicFramePr>
        <p:xfrm>
          <a:off x="3672693" y="0"/>
          <a:ext cx="4846614" cy="6858000"/>
        </p:xfrm>
        <a:graphic>
          <a:graphicData uri="http://schemas.openxmlformats.org/presentationml/2006/ole">
            <mc:AlternateContent xmlns:mc="http://schemas.openxmlformats.org/markup-compatibility/2006">
              <mc:Choice xmlns:v="urn:schemas-microsoft-com:vml" Requires="v">
                <p:oleObj spid="_x0000_s20586" name="Acrobat Document" r:id="rId4" imgW="5666913" imgH="8019722" progId="AcroExch.Document.DC">
                  <p:embed/>
                </p:oleObj>
              </mc:Choice>
              <mc:Fallback>
                <p:oleObj name="Acrobat Document" r:id="rId4" imgW="5666913" imgH="8019722" progId="AcroExch.Document.DC">
                  <p:embed/>
                  <p:pic>
                    <p:nvPicPr>
                      <p:cNvPr id="0" name=""/>
                      <p:cNvPicPr/>
                      <p:nvPr/>
                    </p:nvPicPr>
                    <p:blipFill>
                      <a:blip r:embed="rId5"/>
                      <a:stretch>
                        <a:fillRect/>
                      </a:stretch>
                    </p:blipFill>
                    <p:spPr>
                      <a:xfrm>
                        <a:off x="3672693" y="0"/>
                        <a:ext cx="4846614" cy="6858000"/>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8F913C02-A3FC-4C20-93DF-3F9B992BEF2B}"/>
              </a:ext>
            </a:extLst>
          </p:cNvPr>
          <p:cNvPicPr>
            <a:picLocks noChangeAspect="1"/>
          </p:cNvPicPr>
          <p:nvPr/>
        </p:nvPicPr>
        <p:blipFill>
          <a:blip r:embed="rId6"/>
          <a:stretch>
            <a:fillRect/>
          </a:stretch>
        </p:blipFill>
        <p:spPr>
          <a:xfrm>
            <a:off x="0" y="6370278"/>
            <a:ext cx="536494" cy="487722"/>
          </a:xfrm>
          <a:prstGeom prst="rect">
            <a:avLst/>
          </a:prstGeom>
        </p:spPr>
      </p:pic>
      <p:sp>
        <p:nvSpPr>
          <p:cNvPr id="5" name="TextBox 4">
            <a:extLst>
              <a:ext uri="{FF2B5EF4-FFF2-40B4-BE49-F238E27FC236}">
                <a16:creationId xmlns:a16="http://schemas.microsoft.com/office/drawing/2014/main" id="{2554B632-9530-4652-9B78-EF1B5B2641FA}"/>
              </a:ext>
            </a:extLst>
          </p:cNvPr>
          <p:cNvSpPr txBox="1"/>
          <p:nvPr/>
        </p:nvSpPr>
        <p:spPr>
          <a:xfrm>
            <a:off x="8192735" y="864158"/>
            <a:ext cx="1276141" cy="1754326"/>
          </a:xfrm>
          <a:prstGeom prst="rect">
            <a:avLst/>
          </a:prstGeom>
          <a:noFill/>
        </p:spPr>
        <p:txBody>
          <a:bodyPr wrap="square" rtlCol="0">
            <a:spAutoFit/>
          </a:bodyPr>
          <a:lstStyle/>
          <a:p>
            <a:pPr algn="ctr" rtl="1"/>
            <a:r>
              <a:rPr lang="fa-IR" dirty="0"/>
              <a:t>نمونه اطلاعات فنی تک برگی ارایه شده به مشتری در پیشنهاد اولیه</a:t>
            </a:r>
            <a:endParaRPr lang="en-US" dirty="0"/>
          </a:p>
        </p:txBody>
      </p:sp>
    </p:spTree>
    <p:extLst>
      <p:ext uri="{BB962C8B-B14F-4D97-AF65-F5344CB8AC3E}">
        <p14:creationId xmlns:p14="http://schemas.microsoft.com/office/powerpoint/2010/main" val="20054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B16051-4A71-40BD-9FC8-5D81D0579722}"/>
              </a:ext>
            </a:extLst>
          </p:cNvPr>
          <p:cNvPicPr>
            <a:picLocks noChangeAspect="1"/>
          </p:cNvPicPr>
          <p:nvPr/>
        </p:nvPicPr>
        <p:blipFill>
          <a:blip r:embed="rId3"/>
          <a:stretch>
            <a:fillRect/>
          </a:stretch>
        </p:blipFill>
        <p:spPr>
          <a:xfrm>
            <a:off x="1141887" y="1"/>
            <a:ext cx="9908225" cy="6857999"/>
          </a:xfrm>
          <a:prstGeom prst="rect">
            <a:avLst/>
          </a:prstGeom>
        </p:spPr>
      </p:pic>
      <p:pic>
        <p:nvPicPr>
          <p:cNvPr id="3" name="Picture 2">
            <a:extLst>
              <a:ext uri="{FF2B5EF4-FFF2-40B4-BE49-F238E27FC236}">
                <a16:creationId xmlns:a16="http://schemas.microsoft.com/office/drawing/2014/main" id="{D422285A-AE78-4D9E-AAFC-005859FFFF58}"/>
              </a:ext>
            </a:extLst>
          </p:cNvPr>
          <p:cNvPicPr>
            <a:picLocks noChangeAspect="1"/>
          </p:cNvPicPr>
          <p:nvPr/>
        </p:nvPicPr>
        <p:blipFill>
          <a:blip r:embed="rId4"/>
          <a:stretch>
            <a:fillRect/>
          </a:stretch>
        </p:blipFill>
        <p:spPr>
          <a:xfrm>
            <a:off x="0" y="6370278"/>
            <a:ext cx="536494" cy="487722"/>
          </a:xfrm>
          <a:prstGeom prst="rect">
            <a:avLst/>
          </a:prstGeom>
        </p:spPr>
      </p:pic>
      <p:sp>
        <p:nvSpPr>
          <p:cNvPr id="4" name="TextBox 3">
            <a:extLst>
              <a:ext uri="{FF2B5EF4-FFF2-40B4-BE49-F238E27FC236}">
                <a16:creationId xmlns:a16="http://schemas.microsoft.com/office/drawing/2014/main" id="{A5E1F402-BFC8-433D-9E5E-9E2E931CD2D7}"/>
              </a:ext>
            </a:extLst>
          </p:cNvPr>
          <p:cNvSpPr txBox="1"/>
          <p:nvPr/>
        </p:nvSpPr>
        <p:spPr>
          <a:xfrm>
            <a:off x="7948246" y="4360985"/>
            <a:ext cx="2180493" cy="923330"/>
          </a:xfrm>
          <a:prstGeom prst="rect">
            <a:avLst/>
          </a:prstGeom>
          <a:noFill/>
        </p:spPr>
        <p:txBody>
          <a:bodyPr wrap="square" rtlCol="0">
            <a:spAutoFit/>
          </a:bodyPr>
          <a:lstStyle/>
          <a:p>
            <a:pPr algn="ctr" rtl="1"/>
            <a:r>
              <a:rPr lang="fa-IR" dirty="0"/>
              <a:t>نمونه ای نقشه ابعادی که</a:t>
            </a:r>
          </a:p>
          <a:p>
            <a:pPr algn="ctr" rtl="1"/>
            <a:r>
              <a:rPr lang="fa-IR" dirty="0"/>
              <a:t> به همراه پیشنهاد مالی و فنی ارایه می گردد</a:t>
            </a:r>
            <a:endParaRPr lang="en-US" dirty="0"/>
          </a:p>
        </p:txBody>
      </p:sp>
    </p:spTree>
    <p:extLst>
      <p:ext uri="{BB962C8B-B14F-4D97-AF65-F5344CB8AC3E}">
        <p14:creationId xmlns:p14="http://schemas.microsoft.com/office/powerpoint/2010/main" val="1289867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125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082015-2767-41E3-89E7-BDAF81C2C09D}"/>
              </a:ext>
            </a:extLst>
          </p:cNvPr>
          <p:cNvSpPr txBox="1"/>
          <p:nvPr/>
        </p:nvSpPr>
        <p:spPr>
          <a:xfrm>
            <a:off x="2746565" y="437185"/>
            <a:ext cx="6698870" cy="1569660"/>
          </a:xfrm>
          <a:prstGeom prst="rect">
            <a:avLst/>
          </a:prstGeom>
          <a:noFill/>
        </p:spPr>
        <p:txBody>
          <a:bodyPr wrap="square" rtlCol="0">
            <a:spAutoFit/>
          </a:bodyPr>
          <a:lstStyle/>
          <a:p>
            <a:pPr algn="ctr" rtl="1"/>
            <a:r>
              <a:rPr lang="fa-IR" sz="9600" dirty="0">
                <a:solidFill>
                  <a:srgbClr val="002060"/>
                </a:solidFill>
              </a:rPr>
              <a:t>ویستا جم صنعت</a:t>
            </a:r>
            <a:endParaRPr lang="en-US" sz="9600" dirty="0">
              <a:solidFill>
                <a:srgbClr val="002060"/>
              </a:solidFill>
            </a:endParaRPr>
          </a:p>
        </p:txBody>
      </p:sp>
      <p:pic>
        <p:nvPicPr>
          <p:cNvPr id="3" name="Picture 2">
            <a:extLst>
              <a:ext uri="{FF2B5EF4-FFF2-40B4-BE49-F238E27FC236}">
                <a16:creationId xmlns:a16="http://schemas.microsoft.com/office/drawing/2014/main" id="{79A6EC29-B870-42F4-9A94-4E775D54FDC7}"/>
              </a:ext>
            </a:extLst>
          </p:cNvPr>
          <p:cNvPicPr>
            <a:picLocks noChangeAspect="1"/>
          </p:cNvPicPr>
          <p:nvPr/>
        </p:nvPicPr>
        <p:blipFill>
          <a:blip r:embed="rId3"/>
          <a:stretch>
            <a:fillRect/>
          </a:stretch>
        </p:blipFill>
        <p:spPr>
          <a:xfrm>
            <a:off x="3958356" y="2197894"/>
            <a:ext cx="4275288" cy="3903646"/>
          </a:xfrm>
          <a:prstGeom prst="rect">
            <a:avLst/>
          </a:prstGeom>
        </p:spPr>
      </p:pic>
      <p:sp>
        <p:nvSpPr>
          <p:cNvPr id="4" name="TextBox 3">
            <a:extLst>
              <a:ext uri="{FF2B5EF4-FFF2-40B4-BE49-F238E27FC236}">
                <a16:creationId xmlns:a16="http://schemas.microsoft.com/office/drawing/2014/main" id="{F7BA32E8-2743-439E-9E38-4A445993D5D5}"/>
              </a:ext>
            </a:extLst>
          </p:cNvPr>
          <p:cNvSpPr txBox="1"/>
          <p:nvPr/>
        </p:nvSpPr>
        <p:spPr>
          <a:xfrm>
            <a:off x="4857404" y="5639875"/>
            <a:ext cx="2477192" cy="923330"/>
          </a:xfrm>
          <a:prstGeom prst="rect">
            <a:avLst/>
          </a:prstGeom>
          <a:noFill/>
        </p:spPr>
        <p:txBody>
          <a:bodyPr wrap="square" rtlCol="0">
            <a:spAutoFit/>
          </a:bodyPr>
          <a:lstStyle/>
          <a:p>
            <a:pPr algn="ctr" rtl="1"/>
            <a:r>
              <a:rPr lang="fa-IR" sz="5400" dirty="0">
                <a:solidFill>
                  <a:srgbClr val="002060"/>
                </a:solidFill>
              </a:rPr>
              <a:t>1386</a:t>
            </a:r>
            <a:endParaRPr lang="en-US" sz="5400" dirty="0">
              <a:solidFill>
                <a:srgbClr val="002060"/>
              </a:solidFill>
            </a:endParaRPr>
          </a:p>
        </p:txBody>
      </p:sp>
      <p:pic>
        <p:nvPicPr>
          <p:cNvPr id="5" name="Picture 4">
            <a:extLst>
              <a:ext uri="{FF2B5EF4-FFF2-40B4-BE49-F238E27FC236}">
                <a16:creationId xmlns:a16="http://schemas.microsoft.com/office/drawing/2014/main" id="{011DA8E9-9B9A-4DC3-A641-38A62C7BF86D}"/>
              </a:ext>
            </a:extLst>
          </p:cNvPr>
          <p:cNvPicPr>
            <a:picLocks noChangeAspect="1"/>
          </p:cNvPicPr>
          <p:nvPr/>
        </p:nvPicPr>
        <p:blipFill>
          <a:blip r:embed="rId4"/>
          <a:stretch>
            <a:fillRect/>
          </a:stretch>
        </p:blipFill>
        <p:spPr>
          <a:xfrm>
            <a:off x="0" y="6370278"/>
            <a:ext cx="536494" cy="487722"/>
          </a:xfrm>
          <a:prstGeom prst="rect">
            <a:avLst/>
          </a:prstGeom>
        </p:spPr>
      </p:pic>
    </p:spTree>
    <p:extLst>
      <p:ext uri="{BB962C8B-B14F-4D97-AF65-F5344CB8AC3E}">
        <p14:creationId xmlns:p14="http://schemas.microsoft.com/office/powerpoint/2010/main" val="2876207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1000"/>
                                        <p:tgtEl>
                                          <p:spTgt spid="3"/>
                                        </p:tgtEl>
                                      </p:cBhvr>
                                    </p:animEffect>
                                  </p:childTnLst>
                                </p:cTn>
                              </p:par>
                              <p:par>
                                <p:cTn id="13" presetID="22" presetClass="entr" presetSubtype="4"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8B3BD1-7E23-4BA7-B54C-A5322FDDE136}"/>
              </a:ext>
            </a:extLst>
          </p:cNvPr>
          <p:cNvSpPr txBox="1"/>
          <p:nvPr/>
        </p:nvSpPr>
        <p:spPr>
          <a:xfrm>
            <a:off x="1732429" y="2413337"/>
            <a:ext cx="8727141" cy="1015663"/>
          </a:xfrm>
          <a:prstGeom prst="rect">
            <a:avLst/>
          </a:prstGeom>
          <a:noFill/>
        </p:spPr>
        <p:txBody>
          <a:bodyPr wrap="square" rtlCol="0">
            <a:spAutoFit/>
          </a:bodyPr>
          <a:lstStyle/>
          <a:p>
            <a:pPr algn="r" rtl="1"/>
            <a:r>
              <a:rPr lang="fa-IR" sz="6000" dirty="0">
                <a:solidFill>
                  <a:schemeClr val="accent5">
                    <a:lumMod val="50000"/>
                  </a:schemeClr>
                </a:solidFill>
              </a:rPr>
              <a:t>ما چرخ صنعت شما را می </a:t>
            </a:r>
            <a:r>
              <a:rPr lang="fa-IR" sz="6000" dirty="0" err="1">
                <a:solidFill>
                  <a:schemeClr val="accent5">
                    <a:lumMod val="50000"/>
                  </a:schemeClr>
                </a:solidFill>
              </a:rPr>
              <a:t>گردانیم</a:t>
            </a:r>
            <a:endParaRPr lang="en-US" sz="6000" dirty="0">
              <a:solidFill>
                <a:schemeClr val="accent5">
                  <a:lumMod val="50000"/>
                </a:schemeClr>
              </a:solidFill>
            </a:endParaRPr>
          </a:p>
        </p:txBody>
      </p:sp>
      <p:sp>
        <p:nvSpPr>
          <p:cNvPr id="3" name="TextBox 2">
            <a:extLst>
              <a:ext uri="{FF2B5EF4-FFF2-40B4-BE49-F238E27FC236}">
                <a16:creationId xmlns:a16="http://schemas.microsoft.com/office/drawing/2014/main" id="{E67136F8-7871-48B8-9E5D-8E08DF0AA64E}"/>
              </a:ext>
            </a:extLst>
          </p:cNvPr>
          <p:cNvSpPr txBox="1"/>
          <p:nvPr/>
        </p:nvSpPr>
        <p:spPr>
          <a:xfrm>
            <a:off x="2599763" y="3630706"/>
            <a:ext cx="6992471" cy="646331"/>
          </a:xfrm>
          <a:prstGeom prst="rect">
            <a:avLst/>
          </a:prstGeom>
          <a:noFill/>
        </p:spPr>
        <p:txBody>
          <a:bodyPr wrap="square" rtlCol="0">
            <a:spAutoFit/>
          </a:bodyPr>
          <a:lstStyle/>
          <a:p>
            <a:pPr algn="ctr"/>
            <a:r>
              <a:rPr lang="en-US" sz="3600" dirty="0">
                <a:solidFill>
                  <a:schemeClr val="accent1">
                    <a:lumMod val="75000"/>
                  </a:schemeClr>
                </a:solidFill>
              </a:rPr>
              <a:t>We Drive Your Industry</a:t>
            </a:r>
          </a:p>
        </p:txBody>
      </p:sp>
    </p:spTree>
    <p:extLst>
      <p:ext uri="{BB962C8B-B14F-4D97-AF65-F5344CB8AC3E}">
        <p14:creationId xmlns:p14="http://schemas.microsoft.com/office/powerpoint/2010/main" val="59012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7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1A1398-7405-42A3-9608-DB9AFBE410E9}"/>
              </a:ext>
            </a:extLst>
          </p:cNvPr>
          <p:cNvSpPr txBox="1"/>
          <p:nvPr/>
        </p:nvSpPr>
        <p:spPr>
          <a:xfrm>
            <a:off x="767541" y="612844"/>
            <a:ext cx="10656917" cy="5632311"/>
          </a:xfrm>
          <a:prstGeom prst="rect">
            <a:avLst/>
          </a:prstGeom>
          <a:noFill/>
        </p:spPr>
        <p:txBody>
          <a:bodyPr wrap="square" rtlCol="0">
            <a:spAutoFit/>
          </a:bodyPr>
          <a:lstStyle/>
          <a:p>
            <a:pPr algn="ctr" rtl="1"/>
            <a:r>
              <a:rPr lang="fa-IR" sz="7200" dirty="0"/>
              <a:t>شرکت بازرگانی</a:t>
            </a:r>
          </a:p>
          <a:p>
            <a:pPr algn="ctr" rtl="1"/>
            <a:r>
              <a:rPr lang="fa-IR" sz="7200" dirty="0"/>
              <a:t> مهندسی و مشاوره موتورهای الکتریکی </a:t>
            </a:r>
          </a:p>
          <a:p>
            <a:pPr algn="ctr" rtl="1"/>
            <a:r>
              <a:rPr lang="fa-IR" sz="7200" dirty="0"/>
              <a:t>و</a:t>
            </a:r>
          </a:p>
          <a:p>
            <a:pPr algn="ctr" rtl="1"/>
            <a:r>
              <a:rPr lang="fa-IR" sz="7200" dirty="0"/>
              <a:t> تجهیزات وابسته</a:t>
            </a:r>
            <a:endParaRPr lang="en-US" sz="7200" dirty="0"/>
          </a:p>
        </p:txBody>
      </p:sp>
      <p:pic>
        <p:nvPicPr>
          <p:cNvPr id="3" name="Picture 2">
            <a:extLst>
              <a:ext uri="{FF2B5EF4-FFF2-40B4-BE49-F238E27FC236}">
                <a16:creationId xmlns:a16="http://schemas.microsoft.com/office/drawing/2014/main" id="{D3758B27-5AB5-4A0D-8A9F-3B20351D04B0}"/>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6798364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0575" y="0"/>
            <a:ext cx="4650850" cy="6858000"/>
          </a:xfrm>
          <a:prstGeom prst="rect">
            <a:avLst/>
          </a:prstGeom>
        </p:spPr>
      </p:pic>
      <p:pic>
        <p:nvPicPr>
          <p:cNvPr id="2" name="Picture 1">
            <a:extLst>
              <a:ext uri="{FF2B5EF4-FFF2-40B4-BE49-F238E27FC236}">
                <a16:creationId xmlns:a16="http://schemas.microsoft.com/office/drawing/2014/main" id="{FA0C4C4E-72EB-449A-B945-BCA6BB37DBA4}"/>
              </a:ext>
            </a:extLst>
          </p:cNvPr>
          <p:cNvPicPr>
            <a:picLocks noChangeAspect="1"/>
          </p:cNvPicPr>
          <p:nvPr/>
        </p:nvPicPr>
        <p:blipFill>
          <a:blip r:embed="rId4"/>
          <a:stretch>
            <a:fillRect/>
          </a:stretch>
        </p:blipFill>
        <p:spPr>
          <a:xfrm>
            <a:off x="0" y="6370278"/>
            <a:ext cx="536494" cy="487722"/>
          </a:xfrm>
          <a:prstGeom prst="rect">
            <a:avLst/>
          </a:prstGeom>
        </p:spPr>
      </p:pic>
    </p:spTree>
    <p:extLst>
      <p:ext uri="{BB962C8B-B14F-4D97-AF65-F5344CB8AC3E}">
        <p14:creationId xmlns:p14="http://schemas.microsoft.com/office/powerpoint/2010/main" val="361951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37EAEB-6C84-43FC-ABE0-EEEEEB929134}"/>
              </a:ext>
            </a:extLst>
          </p:cNvPr>
          <p:cNvPicPr>
            <a:picLocks noChangeAspect="1"/>
          </p:cNvPicPr>
          <p:nvPr/>
        </p:nvPicPr>
        <p:blipFill>
          <a:blip r:embed="rId3"/>
          <a:stretch>
            <a:fillRect/>
          </a:stretch>
        </p:blipFill>
        <p:spPr>
          <a:xfrm>
            <a:off x="1496945" y="-3360943"/>
            <a:ext cx="9198110" cy="13579885"/>
          </a:xfrm>
          <a:prstGeom prst="rect">
            <a:avLst/>
          </a:prstGeom>
        </p:spPr>
      </p:pic>
      <p:sp>
        <p:nvSpPr>
          <p:cNvPr id="4" name="Rectangle: Rounded Corners 3">
            <a:extLst>
              <a:ext uri="{FF2B5EF4-FFF2-40B4-BE49-F238E27FC236}">
                <a16:creationId xmlns:a16="http://schemas.microsoft.com/office/drawing/2014/main" id="{0AE1E39D-4E8D-45AC-8A6C-98153B643007}"/>
              </a:ext>
            </a:extLst>
          </p:cNvPr>
          <p:cNvSpPr/>
          <p:nvPr/>
        </p:nvSpPr>
        <p:spPr>
          <a:xfrm>
            <a:off x="2395242" y="3123526"/>
            <a:ext cx="720192" cy="436970"/>
          </a:xfrm>
          <a:prstGeom prst="roundRect">
            <a:avLst/>
          </a:prstGeom>
          <a:noFill/>
          <a:ln w="285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655D131F-C50E-4227-8405-E9E54D043008}"/>
              </a:ext>
            </a:extLst>
          </p:cNvPr>
          <p:cNvSpPr/>
          <p:nvPr/>
        </p:nvSpPr>
        <p:spPr>
          <a:xfrm>
            <a:off x="7655065" y="4976602"/>
            <a:ext cx="1974457" cy="509798"/>
          </a:xfrm>
          <a:prstGeom prst="roundRect">
            <a:avLst/>
          </a:prstGeom>
          <a:noFill/>
          <a:ln w="3810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6" name="Picture 5">
            <a:extLst>
              <a:ext uri="{FF2B5EF4-FFF2-40B4-BE49-F238E27FC236}">
                <a16:creationId xmlns:a16="http://schemas.microsoft.com/office/drawing/2014/main" id="{5A4A1406-14F6-4ED5-BBB2-6ECB01255083}"/>
              </a:ext>
            </a:extLst>
          </p:cNvPr>
          <p:cNvPicPr>
            <a:picLocks noChangeAspect="1"/>
          </p:cNvPicPr>
          <p:nvPr/>
        </p:nvPicPr>
        <p:blipFill>
          <a:blip r:embed="rId4"/>
          <a:stretch>
            <a:fillRect/>
          </a:stretch>
        </p:blipFill>
        <p:spPr>
          <a:xfrm>
            <a:off x="0" y="6370278"/>
            <a:ext cx="536494" cy="487722"/>
          </a:xfrm>
          <a:prstGeom prst="rect">
            <a:avLst/>
          </a:prstGeom>
        </p:spPr>
      </p:pic>
    </p:spTree>
    <p:extLst>
      <p:ext uri="{BB962C8B-B14F-4D97-AF65-F5344CB8AC3E}">
        <p14:creationId xmlns:p14="http://schemas.microsoft.com/office/powerpoint/2010/main" val="157168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1DF90B-B06D-4CFC-B0FD-771602C0E491}"/>
              </a:ext>
            </a:extLst>
          </p:cNvPr>
          <p:cNvSpPr txBox="1"/>
          <p:nvPr/>
        </p:nvSpPr>
        <p:spPr>
          <a:xfrm>
            <a:off x="3453938" y="1350349"/>
            <a:ext cx="5284124" cy="1569660"/>
          </a:xfrm>
          <a:prstGeom prst="rect">
            <a:avLst/>
          </a:prstGeom>
          <a:noFill/>
        </p:spPr>
        <p:txBody>
          <a:bodyPr wrap="square" rtlCol="0">
            <a:spAutoFit/>
          </a:bodyPr>
          <a:lstStyle/>
          <a:p>
            <a:r>
              <a:rPr lang="en-US" sz="9600" dirty="0">
                <a:solidFill>
                  <a:schemeClr val="accent2">
                    <a:lumMod val="50000"/>
                  </a:schemeClr>
                </a:solidFill>
                <a:latin typeface="Algerian" panose="04020705040A02060702" pitchFamily="82" charset="0"/>
              </a:rPr>
              <a:t>BRUSSEL</a:t>
            </a:r>
          </a:p>
        </p:txBody>
      </p:sp>
      <p:sp>
        <p:nvSpPr>
          <p:cNvPr id="7" name="TextBox 6">
            <a:extLst>
              <a:ext uri="{FF2B5EF4-FFF2-40B4-BE49-F238E27FC236}">
                <a16:creationId xmlns:a16="http://schemas.microsoft.com/office/drawing/2014/main" id="{8F5723C6-F23D-4CD3-A8E7-2F79406ACF79}"/>
              </a:ext>
            </a:extLst>
          </p:cNvPr>
          <p:cNvSpPr txBox="1"/>
          <p:nvPr/>
        </p:nvSpPr>
        <p:spPr>
          <a:xfrm>
            <a:off x="3090690" y="2258289"/>
            <a:ext cx="6010618" cy="1323439"/>
          </a:xfrm>
          <a:prstGeom prst="rect">
            <a:avLst/>
          </a:prstGeom>
          <a:noFill/>
        </p:spPr>
        <p:txBody>
          <a:bodyPr wrap="square" rtlCol="0">
            <a:spAutoFit/>
          </a:bodyPr>
          <a:lstStyle/>
          <a:p>
            <a:r>
              <a:rPr lang="en-US" sz="8000" b="1" dirty="0">
                <a:solidFill>
                  <a:srgbClr val="002060"/>
                </a:solidFill>
                <a:latin typeface="Sitka Subheading" panose="02000505000000020004" pitchFamily="2" charset="0"/>
              </a:rPr>
              <a:t>GEMBLOUX</a:t>
            </a:r>
          </a:p>
        </p:txBody>
      </p:sp>
      <p:pic>
        <p:nvPicPr>
          <p:cNvPr id="9" name="Picture 8">
            <a:extLst>
              <a:ext uri="{FF2B5EF4-FFF2-40B4-BE49-F238E27FC236}">
                <a16:creationId xmlns:a16="http://schemas.microsoft.com/office/drawing/2014/main" id="{D732E0FF-506B-4B1C-90DA-8052435BE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158" y="3429000"/>
            <a:ext cx="4445681" cy="3334261"/>
          </a:xfrm>
          <a:prstGeom prst="rect">
            <a:avLst/>
          </a:prstGeom>
        </p:spPr>
      </p:pic>
      <p:pic>
        <p:nvPicPr>
          <p:cNvPr id="13" name="Picture 12">
            <a:extLst>
              <a:ext uri="{FF2B5EF4-FFF2-40B4-BE49-F238E27FC236}">
                <a16:creationId xmlns:a16="http://schemas.microsoft.com/office/drawing/2014/main" id="{92377D28-408C-4145-A95A-27F073134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911" y="347687"/>
            <a:ext cx="2682915" cy="1787492"/>
          </a:xfrm>
          <a:prstGeom prst="rect">
            <a:avLst/>
          </a:prstGeom>
        </p:spPr>
      </p:pic>
      <p:pic>
        <p:nvPicPr>
          <p:cNvPr id="15" name="Picture 14">
            <a:extLst>
              <a:ext uri="{FF2B5EF4-FFF2-40B4-BE49-F238E27FC236}">
                <a16:creationId xmlns:a16="http://schemas.microsoft.com/office/drawing/2014/main" id="{3708EA63-253F-4A0F-99F8-5637F3343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74" y="449074"/>
            <a:ext cx="2705516" cy="1802550"/>
          </a:xfrm>
          <a:prstGeom prst="rect">
            <a:avLst/>
          </a:prstGeom>
        </p:spPr>
      </p:pic>
      <p:pic>
        <p:nvPicPr>
          <p:cNvPr id="2" name="Picture 1">
            <a:extLst>
              <a:ext uri="{FF2B5EF4-FFF2-40B4-BE49-F238E27FC236}">
                <a16:creationId xmlns:a16="http://schemas.microsoft.com/office/drawing/2014/main" id="{205CA97C-FEA4-4C48-89EE-6EAD2E96B852}"/>
              </a:ext>
            </a:extLst>
          </p:cNvPr>
          <p:cNvPicPr>
            <a:picLocks noChangeAspect="1"/>
          </p:cNvPicPr>
          <p:nvPr/>
        </p:nvPicPr>
        <p:blipFill>
          <a:blip r:embed="rId6"/>
          <a:stretch>
            <a:fillRect/>
          </a:stretch>
        </p:blipFill>
        <p:spPr>
          <a:xfrm>
            <a:off x="4848770" y="51533"/>
            <a:ext cx="2076651" cy="1468949"/>
          </a:xfrm>
          <a:prstGeom prst="rect">
            <a:avLst/>
          </a:prstGeom>
        </p:spPr>
      </p:pic>
      <p:pic>
        <p:nvPicPr>
          <p:cNvPr id="3" name="Picture 2">
            <a:extLst>
              <a:ext uri="{FF2B5EF4-FFF2-40B4-BE49-F238E27FC236}">
                <a16:creationId xmlns:a16="http://schemas.microsoft.com/office/drawing/2014/main" id="{E1F3A923-A031-4083-9BF6-5F80E39FE95E}"/>
              </a:ext>
            </a:extLst>
          </p:cNvPr>
          <p:cNvPicPr>
            <a:picLocks noChangeAspect="1"/>
          </p:cNvPicPr>
          <p:nvPr/>
        </p:nvPicPr>
        <p:blipFill>
          <a:blip r:embed="rId7"/>
          <a:stretch>
            <a:fillRect/>
          </a:stretch>
        </p:blipFill>
        <p:spPr>
          <a:xfrm>
            <a:off x="0" y="6370278"/>
            <a:ext cx="536494" cy="487722"/>
          </a:xfrm>
          <a:prstGeom prst="rect">
            <a:avLst/>
          </a:prstGeom>
        </p:spPr>
      </p:pic>
      <p:sp>
        <p:nvSpPr>
          <p:cNvPr id="4" name="TextBox 3">
            <a:extLst>
              <a:ext uri="{FF2B5EF4-FFF2-40B4-BE49-F238E27FC236}">
                <a16:creationId xmlns:a16="http://schemas.microsoft.com/office/drawing/2014/main" id="{541CEBA3-C87C-4E04-A483-604049F0A5E3}"/>
              </a:ext>
            </a:extLst>
          </p:cNvPr>
          <p:cNvSpPr txBox="1"/>
          <p:nvPr/>
        </p:nvSpPr>
        <p:spPr>
          <a:xfrm>
            <a:off x="3809939" y="6370278"/>
            <a:ext cx="4154311" cy="369332"/>
          </a:xfrm>
          <a:prstGeom prst="rect">
            <a:avLst/>
          </a:prstGeom>
          <a:noFill/>
        </p:spPr>
        <p:txBody>
          <a:bodyPr wrap="square" rtlCol="0">
            <a:spAutoFit/>
          </a:bodyPr>
          <a:lstStyle/>
          <a:p>
            <a:pPr algn="r" rtl="1"/>
            <a:r>
              <a:rPr lang="fa-IR" dirty="0"/>
              <a:t>فوکه همانطور که می دانیم شرکتی است بلژیکی</a:t>
            </a:r>
            <a:endParaRPr lang="en-US" dirty="0"/>
          </a:p>
        </p:txBody>
      </p:sp>
      <p:sp>
        <p:nvSpPr>
          <p:cNvPr id="10" name="TextBox 9">
            <a:extLst>
              <a:ext uri="{FF2B5EF4-FFF2-40B4-BE49-F238E27FC236}">
                <a16:creationId xmlns:a16="http://schemas.microsoft.com/office/drawing/2014/main" id="{A5A85122-9454-4358-85FF-6E6223ED6A79}"/>
              </a:ext>
            </a:extLst>
          </p:cNvPr>
          <p:cNvSpPr txBox="1"/>
          <p:nvPr/>
        </p:nvSpPr>
        <p:spPr>
          <a:xfrm>
            <a:off x="3466212" y="6393929"/>
            <a:ext cx="5271850" cy="369332"/>
          </a:xfrm>
          <a:prstGeom prst="rect">
            <a:avLst/>
          </a:prstGeom>
          <a:noFill/>
        </p:spPr>
        <p:txBody>
          <a:bodyPr wrap="square" rtlCol="0">
            <a:spAutoFit/>
          </a:bodyPr>
          <a:lstStyle/>
          <a:p>
            <a:pPr algn="r" rtl="1"/>
            <a:r>
              <a:rPr lang="fa-IR" dirty="0"/>
              <a:t>و بلژیک از بنیان گزاران بازار مشترک اروپایی و اتحادیه اروپاست</a:t>
            </a:r>
            <a:endParaRPr lang="en-US" dirty="0"/>
          </a:p>
        </p:txBody>
      </p:sp>
      <p:sp>
        <p:nvSpPr>
          <p:cNvPr id="11" name="TextBox 10">
            <a:extLst>
              <a:ext uri="{FF2B5EF4-FFF2-40B4-BE49-F238E27FC236}">
                <a16:creationId xmlns:a16="http://schemas.microsoft.com/office/drawing/2014/main" id="{7AE0FA36-4A06-496D-ABFB-BD27F671C2FC}"/>
              </a:ext>
            </a:extLst>
          </p:cNvPr>
          <p:cNvSpPr txBox="1"/>
          <p:nvPr/>
        </p:nvSpPr>
        <p:spPr>
          <a:xfrm>
            <a:off x="3453938" y="6211669"/>
            <a:ext cx="5271850" cy="646331"/>
          </a:xfrm>
          <a:prstGeom prst="rect">
            <a:avLst/>
          </a:prstGeom>
          <a:noFill/>
        </p:spPr>
        <p:txBody>
          <a:bodyPr wrap="square" rtlCol="0">
            <a:spAutoFit/>
          </a:bodyPr>
          <a:lstStyle/>
          <a:p>
            <a:pPr algn="ctr" rtl="1"/>
            <a:r>
              <a:rPr lang="fa-IR" dirty="0"/>
              <a:t>کشوری با استاندارد های بالای زندگی، بازرگانی، حکومتی و البته صنعتی</a:t>
            </a:r>
            <a:endParaRPr lang="en-US" dirty="0"/>
          </a:p>
        </p:txBody>
      </p:sp>
      <p:sp>
        <p:nvSpPr>
          <p:cNvPr id="12" name="TextBox 11">
            <a:extLst>
              <a:ext uri="{FF2B5EF4-FFF2-40B4-BE49-F238E27FC236}">
                <a16:creationId xmlns:a16="http://schemas.microsoft.com/office/drawing/2014/main" id="{D0E424F3-EA7F-4C37-9921-14C51997C8FC}"/>
              </a:ext>
            </a:extLst>
          </p:cNvPr>
          <p:cNvSpPr txBox="1"/>
          <p:nvPr/>
        </p:nvSpPr>
        <p:spPr>
          <a:xfrm>
            <a:off x="8382058" y="4039971"/>
            <a:ext cx="2432449" cy="1477328"/>
          </a:xfrm>
          <a:prstGeom prst="rect">
            <a:avLst/>
          </a:prstGeom>
          <a:noFill/>
        </p:spPr>
        <p:txBody>
          <a:bodyPr wrap="square" rtlCol="0">
            <a:spAutoFit/>
          </a:bodyPr>
          <a:lstStyle/>
          <a:p>
            <a:pPr algn="ctr" rtl="1"/>
            <a:r>
              <a:rPr lang="fa-IR" dirty="0"/>
              <a:t>اما از این سال به بعد به شهر  </a:t>
            </a:r>
            <a:r>
              <a:rPr lang="fa-IR" dirty="0" err="1"/>
              <a:t>گمبلو</a:t>
            </a:r>
            <a:r>
              <a:rPr lang="fa-IR" dirty="0"/>
              <a:t> در فاصله زمانی 45 دقیقه رانندگی تا بروکسل نقل مکان کرد پس از ساخت کارگاه و انبار جدیدش</a:t>
            </a:r>
            <a:endParaRPr lang="en-US" dirty="0"/>
          </a:p>
        </p:txBody>
      </p:sp>
      <p:sp>
        <p:nvSpPr>
          <p:cNvPr id="14" name="TextBox 13">
            <a:extLst>
              <a:ext uri="{FF2B5EF4-FFF2-40B4-BE49-F238E27FC236}">
                <a16:creationId xmlns:a16="http://schemas.microsoft.com/office/drawing/2014/main" id="{D54E167A-EF99-4238-8CEB-D99707AA2C8F}"/>
              </a:ext>
            </a:extLst>
          </p:cNvPr>
          <p:cNvSpPr txBox="1"/>
          <p:nvPr/>
        </p:nvSpPr>
        <p:spPr>
          <a:xfrm>
            <a:off x="3742037" y="6218097"/>
            <a:ext cx="4695651" cy="369332"/>
          </a:xfrm>
          <a:prstGeom prst="rect">
            <a:avLst/>
          </a:prstGeom>
          <a:noFill/>
        </p:spPr>
        <p:txBody>
          <a:bodyPr wrap="square" rtlCol="0">
            <a:spAutoFit/>
          </a:bodyPr>
          <a:lstStyle/>
          <a:p>
            <a:pPr algn="ctr" rtl="1"/>
            <a:r>
              <a:rPr lang="fa-IR" dirty="0"/>
              <a:t>شرکت فوکه از ابتدا تا سال 2015 در بروکسل قرار داشت</a:t>
            </a:r>
            <a:endParaRPr lang="en-US" dirty="0"/>
          </a:p>
        </p:txBody>
      </p:sp>
      <p:pic>
        <p:nvPicPr>
          <p:cNvPr id="8" name="Picture 7">
            <a:extLst>
              <a:ext uri="{FF2B5EF4-FFF2-40B4-BE49-F238E27FC236}">
                <a16:creationId xmlns:a16="http://schemas.microsoft.com/office/drawing/2014/main" id="{09B6CD23-D906-4683-A4BB-F52DEDD48C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830" y="2693193"/>
            <a:ext cx="2614614" cy="1471613"/>
          </a:xfrm>
          <a:prstGeom prst="rect">
            <a:avLst/>
          </a:prstGeom>
        </p:spPr>
      </p:pic>
      <p:pic>
        <p:nvPicPr>
          <p:cNvPr id="17" name="Picture 16">
            <a:extLst>
              <a:ext uri="{FF2B5EF4-FFF2-40B4-BE49-F238E27FC236}">
                <a16:creationId xmlns:a16="http://schemas.microsoft.com/office/drawing/2014/main" id="{151F919A-4E6E-4345-8087-4C7A13B36B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9613" y="2672894"/>
            <a:ext cx="2614613" cy="1471613"/>
          </a:xfrm>
          <a:prstGeom prst="rect">
            <a:avLst/>
          </a:prstGeom>
        </p:spPr>
      </p:pic>
      <p:pic>
        <p:nvPicPr>
          <p:cNvPr id="19" name="Picture 18">
            <a:extLst>
              <a:ext uri="{FF2B5EF4-FFF2-40B4-BE49-F238E27FC236}">
                <a16:creationId xmlns:a16="http://schemas.microsoft.com/office/drawing/2014/main" id="{9440969A-B9E1-4D58-B3CB-3B26E60691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1200" y="2687478"/>
            <a:ext cx="2614613" cy="1477328"/>
          </a:xfrm>
          <a:prstGeom prst="rect">
            <a:avLst/>
          </a:prstGeom>
        </p:spPr>
      </p:pic>
      <p:pic>
        <p:nvPicPr>
          <p:cNvPr id="21" name="Picture 20">
            <a:extLst>
              <a:ext uri="{FF2B5EF4-FFF2-40B4-BE49-F238E27FC236}">
                <a16:creationId xmlns:a16="http://schemas.microsoft.com/office/drawing/2014/main" id="{2E1D80CB-DF91-4A05-AE03-E2FACF5BDB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74277" y="2680683"/>
            <a:ext cx="2614613" cy="1484123"/>
          </a:xfrm>
          <a:prstGeom prst="rect">
            <a:avLst/>
          </a:prstGeom>
        </p:spPr>
      </p:pic>
      <p:pic>
        <p:nvPicPr>
          <p:cNvPr id="23" name="Picture 22">
            <a:extLst>
              <a:ext uri="{FF2B5EF4-FFF2-40B4-BE49-F238E27FC236}">
                <a16:creationId xmlns:a16="http://schemas.microsoft.com/office/drawing/2014/main" id="{4C800DBE-829A-4E84-9CFD-4AC2BE85CD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4163" y="3056286"/>
            <a:ext cx="5575945" cy="3097747"/>
          </a:xfrm>
          <a:prstGeom prst="rect">
            <a:avLst/>
          </a:prstGeom>
        </p:spPr>
      </p:pic>
    </p:spTree>
    <p:extLst>
      <p:ext uri="{BB962C8B-B14F-4D97-AF65-F5344CB8AC3E}">
        <p14:creationId xmlns:p14="http://schemas.microsoft.com/office/powerpoint/2010/main" val="1815262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xit" presetSubtype="0" fill="hold" grpId="1" nodeType="withEffect">
                                  <p:stCondLst>
                                    <p:cond delay="0"/>
                                  </p:stCondLst>
                                  <p:childTnLst>
                                    <p:animEffect transition="out" filter="fade">
                                      <p:cBhvr>
                                        <p:cTn id="24" dur="1000"/>
                                        <p:tgtEl>
                                          <p:spTgt spid="4"/>
                                        </p:tgtEl>
                                      </p:cBhvr>
                                    </p:animEffect>
                                    <p:anim calcmode="lin" valueType="num">
                                      <p:cBhvr>
                                        <p:cTn id="25" dur="1000"/>
                                        <p:tgtEl>
                                          <p:spTgt spid="4"/>
                                        </p:tgtEl>
                                        <p:attrNameLst>
                                          <p:attrName>ppt_x</p:attrName>
                                        </p:attrNameLst>
                                      </p:cBhvr>
                                      <p:tavLst>
                                        <p:tav tm="0">
                                          <p:val>
                                            <p:strVal val="ppt_x"/>
                                          </p:val>
                                        </p:tav>
                                        <p:tav tm="100000">
                                          <p:val>
                                            <p:strVal val="ppt_x"/>
                                          </p:val>
                                        </p:tav>
                                      </p:tavLst>
                                    </p:anim>
                                    <p:anim calcmode="lin" valueType="num">
                                      <p:cBhvr>
                                        <p:cTn id="26" dur="1000"/>
                                        <p:tgtEl>
                                          <p:spTgt spid="4"/>
                                        </p:tgtEl>
                                        <p:attrNameLst>
                                          <p:attrName>ppt_y</p:attrName>
                                        </p:attrNameLst>
                                      </p:cBhvr>
                                      <p:tavLst>
                                        <p:tav tm="0">
                                          <p:val>
                                            <p:strVal val="ppt_y"/>
                                          </p:val>
                                        </p:tav>
                                        <p:tav tm="100000">
                                          <p:val>
                                            <p:strVal val="ppt_y+.1"/>
                                          </p:val>
                                        </p:tav>
                                      </p:tavLst>
                                    </p:anim>
                                    <p:set>
                                      <p:cBhvr>
                                        <p:cTn id="27" dur="1" fill="hold">
                                          <p:stCondLst>
                                            <p:cond delay="999"/>
                                          </p:stCondLst>
                                        </p:cTn>
                                        <p:tgtEl>
                                          <p:spTgt spid="4"/>
                                        </p:tgtEl>
                                        <p:attrNameLst>
                                          <p:attrName>style.visibility</p:attrName>
                                        </p:attrNameLst>
                                      </p:cBhvr>
                                      <p:to>
                                        <p:strVal val="hidden"/>
                                      </p:to>
                                    </p:set>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10"/>
                                        </p:tgtEl>
                                      </p:cBhvr>
                                    </p:animEffect>
                                    <p:anim calcmode="lin" valueType="num">
                                      <p:cBhvr>
                                        <p:cTn id="38" dur="1000"/>
                                        <p:tgtEl>
                                          <p:spTgt spid="10"/>
                                        </p:tgtEl>
                                        <p:attrNameLst>
                                          <p:attrName>ppt_x</p:attrName>
                                        </p:attrNameLst>
                                      </p:cBhvr>
                                      <p:tavLst>
                                        <p:tav tm="0">
                                          <p:val>
                                            <p:strVal val="ppt_x"/>
                                          </p:val>
                                        </p:tav>
                                        <p:tav tm="100000">
                                          <p:val>
                                            <p:strVal val="ppt_x"/>
                                          </p:val>
                                        </p:tav>
                                      </p:tavLst>
                                    </p:anim>
                                    <p:anim calcmode="lin" valueType="num">
                                      <p:cBhvr>
                                        <p:cTn id="39" dur="1000"/>
                                        <p:tgtEl>
                                          <p:spTgt spid="10"/>
                                        </p:tgtEl>
                                        <p:attrNameLst>
                                          <p:attrName>ppt_y</p:attrName>
                                        </p:attrNameLst>
                                      </p:cBhvr>
                                      <p:tavLst>
                                        <p:tav tm="0">
                                          <p:val>
                                            <p:strVal val="ppt_y"/>
                                          </p:val>
                                        </p:tav>
                                        <p:tav tm="100000">
                                          <p:val>
                                            <p:strVal val="ppt_y+.1"/>
                                          </p:val>
                                        </p:tav>
                                      </p:tavLst>
                                    </p:anim>
                                    <p:set>
                                      <p:cBhvr>
                                        <p:cTn id="40" dur="1" fill="hold">
                                          <p:stCondLst>
                                            <p:cond delay="999"/>
                                          </p:stCondLst>
                                        </p:cTn>
                                        <p:tgtEl>
                                          <p:spTgt spid="10"/>
                                        </p:tgtEl>
                                        <p:attrNameLst>
                                          <p:attrName>style.visibility</p:attrName>
                                        </p:attrNameLst>
                                      </p:cBhvr>
                                      <p:to>
                                        <p:strVal val="hidden"/>
                                      </p:to>
                                    </p:set>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800"/>
                                        <p:tgtEl>
                                          <p:spTgt spid="11"/>
                                        </p:tgtEl>
                                      </p:cBhvr>
                                    </p:animEffect>
                                    <p:anim calcmode="lin" valueType="num">
                                      <p:cBhvr>
                                        <p:cTn id="45" dur="1800" fill="hold"/>
                                        <p:tgtEl>
                                          <p:spTgt spid="11"/>
                                        </p:tgtEl>
                                        <p:attrNameLst>
                                          <p:attrName>ppt_x</p:attrName>
                                        </p:attrNameLst>
                                      </p:cBhvr>
                                      <p:tavLst>
                                        <p:tav tm="0">
                                          <p:val>
                                            <p:strVal val="#ppt_x"/>
                                          </p:val>
                                        </p:tav>
                                        <p:tav tm="100000">
                                          <p:val>
                                            <p:strVal val="#ppt_x"/>
                                          </p:val>
                                        </p:tav>
                                      </p:tavLst>
                                    </p:anim>
                                    <p:anim calcmode="lin" valueType="num">
                                      <p:cBhvr>
                                        <p:cTn id="46" dur="1800" fill="hold"/>
                                        <p:tgtEl>
                                          <p:spTgt spid="11"/>
                                        </p:tgtEl>
                                        <p:attrNameLst>
                                          <p:attrName>ppt_y</p:attrName>
                                        </p:attrNameLst>
                                      </p:cBhvr>
                                      <p:tavLst>
                                        <p:tav tm="0">
                                          <p:val>
                                            <p:strVal val="#ppt_y+.1"/>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grpId="1" nodeType="clickEffect">
                                  <p:stCondLst>
                                    <p:cond delay="0"/>
                                  </p:stCondLst>
                                  <p:childTnLst>
                                    <p:animEffect transition="out" filter="fade">
                                      <p:cBhvr>
                                        <p:cTn id="62" dur="1000"/>
                                        <p:tgtEl>
                                          <p:spTgt spid="11"/>
                                        </p:tgtEl>
                                      </p:cBhvr>
                                    </p:animEffect>
                                    <p:anim calcmode="lin" valueType="num">
                                      <p:cBhvr>
                                        <p:cTn id="63" dur="1000"/>
                                        <p:tgtEl>
                                          <p:spTgt spid="11"/>
                                        </p:tgtEl>
                                        <p:attrNameLst>
                                          <p:attrName>ppt_x</p:attrName>
                                        </p:attrNameLst>
                                      </p:cBhvr>
                                      <p:tavLst>
                                        <p:tav tm="0">
                                          <p:val>
                                            <p:strVal val="ppt_x"/>
                                          </p:val>
                                        </p:tav>
                                        <p:tav tm="100000">
                                          <p:val>
                                            <p:strVal val="ppt_x"/>
                                          </p:val>
                                        </p:tav>
                                      </p:tavLst>
                                    </p:anim>
                                    <p:anim calcmode="lin" valueType="num">
                                      <p:cBhvr>
                                        <p:cTn id="64" dur="1000"/>
                                        <p:tgtEl>
                                          <p:spTgt spid="11"/>
                                        </p:tgtEl>
                                        <p:attrNameLst>
                                          <p:attrName>ppt_y</p:attrName>
                                        </p:attrNameLst>
                                      </p:cBhvr>
                                      <p:tavLst>
                                        <p:tav tm="0">
                                          <p:val>
                                            <p:strVal val="ppt_y"/>
                                          </p:val>
                                        </p:tav>
                                        <p:tav tm="100000">
                                          <p:val>
                                            <p:strVal val="ppt_y+.1"/>
                                          </p:val>
                                        </p:tav>
                                      </p:tavLst>
                                    </p:anim>
                                    <p:set>
                                      <p:cBhvr>
                                        <p:cTn id="65" dur="1" fill="hold">
                                          <p:stCondLst>
                                            <p:cond delay="999"/>
                                          </p:stCondLst>
                                        </p:cTn>
                                        <p:tgtEl>
                                          <p:spTgt spid="1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par>
                          <p:cTn id="78" fill="hold">
                            <p:stCondLst>
                              <p:cond delay="1000"/>
                            </p:stCondLst>
                            <p:childTnLst>
                              <p:par>
                                <p:cTn id="79" presetID="42" presetClass="entr" presetSubtype="0" fill="hold" grpId="0" nodeType="after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000"/>
                                        <p:tgtEl>
                                          <p:spTgt spid="14"/>
                                        </p:tgtEl>
                                      </p:cBhvr>
                                    </p:animEffect>
                                    <p:anim calcmode="lin" valueType="num">
                                      <p:cBhvr>
                                        <p:cTn id="82" dur="2000" fill="hold"/>
                                        <p:tgtEl>
                                          <p:spTgt spid="14"/>
                                        </p:tgtEl>
                                        <p:attrNameLst>
                                          <p:attrName>ppt_x</p:attrName>
                                        </p:attrNameLst>
                                      </p:cBhvr>
                                      <p:tavLst>
                                        <p:tav tm="0">
                                          <p:val>
                                            <p:strVal val="#ppt_x"/>
                                          </p:val>
                                        </p:tav>
                                        <p:tav tm="100000">
                                          <p:val>
                                            <p:strVal val="#ppt_x"/>
                                          </p:val>
                                        </p:tav>
                                      </p:tavLst>
                                    </p:anim>
                                    <p:anim calcmode="lin" valueType="num">
                                      <p:cBhvr>
                                        <p:cTn id="83" dur="2000" fill="hold"/>
                                        <p:tgtEl>
                                          <p:spTgt spid="14"/>
                                        </p:tgtEl>
                                        <p:attrNameLst>
                                          <p:attrName>ppt_y</p:attrName>
                                        </p:attrNameLst>
                                      </p:cBhvr>
                                      <p:tavLst>
                                        <p:tav tm="0">
                                          <p:val>
                                            <p:strVal val="#ppt_y+.1"/>
                                          </p:val>
                                        </p:tav>
                                        <p:tav tm="100000">
                                          <p:val>
                                            <p:strVal val="#ppt_y"/>
                                          </p:val>
                                        </p:tav>
                                      </p:tavLst>
                                    </p:anim>
                                  </p:childTnLst>
                                </p:cTn>
                              </p:par>
                              <p:par>
                                <p:cTn id="84" presetID="45" presetClass="entr" presetSubtype="0" fill="hold" nodeType="withEffect">
                                  <p:stCondLst>
                                    <p:cond delay="0"/>
                                  </p:stCondLst>
                                  <p:childTnLst>
                                    <p:set>
                                      <p:cBhvr>
                                        <p:cTn id="85" dur="1" fill="hold">
                                          <p:stCondLst>
                                            <p:cond delay="0"/>
                                          </p:stCondLst>
                                        </p:cTn>
                                        <p:tgtEl>
                                          <p:spTgt spid="6">
                                            <p:txEl>
                                              <p:pRg st="0" end="0"/>
                                            </p:txEl>
                                          </p:spTgt>
                                        </p:tgtEl>
                                        <p:attrNameLst>
                                          <p:attrName>style.visibility</p:attrName>
                                        </p:attrNameLst>
                                      </p:cBhvr>
                                      <p:to>
                                        <p:strVal val="visible"/>
                                      </p:to>
                                    </p:set>
                                    <p:animEffect transition="in" filter="fade">
                                      <p:cBhvr>
                                        <p:cTn id="86" dur="2000"/>
                                        <p:tgtEl>
                                          <p:spTgt spid="6">
                                            <p:txEl>
                                              <p:pRg st="0" end="0"/>
                                            </p:txEl>
                                          </p:spTgt>
                                        </p:tgtEl>
                                      </p:cBhvr>
                                    </p:animEffect>
                                    <p:anim calcmode="lin" valueType="num">
                                      <p:cBhvr>
                                        <p:cTn id="87"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88" dur="2000" fill="hold"/>
                                        <p:tgtEl>
                                          <p:spTgt spid="6">
                                            <p:txEl>
                                              <p:pRg st="0" end="0"/>
                                            </p:txEl>
                                          </p:spTgt>
                                        </p:tgtEl>
                                        <p:attrNameLst>
                                          <p:attrName>ppt_h</p:attrName>
                                        </p:attrNameLst>
                                      </p:cBhvr>
                                      <p:tavLst>
                                        <p:tav tm="0">
                                          <p:val>
                                            <p:strVal val="#ppt_h"/>
                                          </p:val>
                                        </p:tav>
                                        <p:tav tm="100000">
                                          <p:val>
                                            <p:strVal val="#ppt_h"/>
                                          </p:val>
                                        </p:tav>
                                      </p:tavLst>
                                    </p:anim>
                                  </p:childTnLst>
                                </p:cTn>
                              </p:par>
                              <p:par>
                                <p:cTn id="89" presetID="42" presetClass="entr" presetSubtype="0" fill="hold"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xit" presetSubtype="0" fill="hold" grpId="1" nodeType="clickEffect">
                                  <p:stCondLst>
                                    <p:cond delay="0"/>
                                  </p:stCondLst>
                                  <p:childTnLst>
                                    <p:animEffect transition="out" filter="fade">
                                      <p:cBhvr>
                                        <p:cTn id="97" dur="1000"/>
                                        <p:tgtEl>
                                          <p:spTgt spid="14"/>
                                        </p:tgtEl>
                                      </p:cBhvr>
                                    </p:animEffect>
                                    <p:anim calcmode="lin" valueType="num">
                                      <p:cBhvr>
                                        <p:cTn id="98" dur="1000"/>
                                        <p:tgtEl>
                                          <p:spTgt spid="14"/>
                                        </p:tgtEl>
                                        <p:attrNameLst>
                                          <p:attrName>ppt_x</p:attrName>
                                        </p:attrNameLst>
                                      </p:cBhvr>
                                      <p:tavLst>
                                        <p:tav tm="0">
                                          <p:val>
                                            <p:strVal val="ppt_x"/>
                                          </p:val>
                                        </p:tav>
                                        <p:tav tm="100000">
                                          <p:val>
                                            <p:strVal val="ppt_x"/>
                                          </p:val>
                                        </p:tav>
                                      </p:tavLst>
                                    </p:anim>
                                    <p:anim calcmode="lin" valueType="num">
                                      <p:cBhvr>
                                        <p:cTn id="99" dur="1000"/>
                                        <p:tgtEl>
                                          <p:spTgt spid="14"/>
                                        </p:tgtEl>
                                        <p:attrNameLst>
                                          <p:attrName>ppt_y</p:attrName>
                                        </p:attrNameLst>
                                      </p:cBhvr>
                                      <p:tavLst>
                                        <p:tav tm="0">
                                          <p:val>
                                            <p:strVal val="ppt_y"/>
                                          </p:val>
                                        </p:tav>
                                        <p:tav tm="100000">
                                          <p:val>
                                            <p:strVal val="ppt_y+.1"/>
                                          </p:val>
                                        </p:tav>
                                      </p:tavLst>
                                    </p:anim>
                                    <p:set>
                                      <p:cBhvr>
                                        <p:cTn id="100" dur="1" fill="hold">
                                          <p:stCondLst>
                                            <p:cond delay="999"/>
                                          </p:stCondLst>
                                        </p:cTn>
                                        <p:tgtEl>
                                          <p:spTgt spid="14"/>
                                        </p:tgtEl>
                                        <p:attrNameLst>
                                          <p:attrName>style.visibility</p:attrName>
                                        </p:attrNameLst>
                                      </p:cBhvr>
                                      <p:to>
                                        <p:strVal val="hidden"/>
                                      </p:to>
                                    </p:set>
                                  </p:childTnLst>
                                </p:cTn>
                              </p:par>
                              <p:par>
                                <p:cTn id="101" presetID="2" presetClass="exit" presetSubtype="4" fill="hold" grpId="0" nodeType="withEffect">
                                  <p:stCondLst>
                                    <p:cond delay="0"/>
                                  </p:stCondLst>
                                  <p:childTnLst>
                                    <p:anim calcmode="lin" valueType="num">
                                      <p:cBhvr additive="base">
                                        <p:cTn id="102" dur="17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03" dur="1700"/>
                                        <p:tgtEl>
                                          <p:spTgt spid="6">
                                            <p:txEl>
                                              <p:pRg st="0" end="0"/>
                                            </p:txEl>
                                          </p:spTgt>
                                        </p:tgtEl>
                                        <p:attrNameLst>
                                          <p:attrName>ppt_y</p:attrName>
                                        </p:attrNameLst>
                                      </p:cBhvr>
                                      <p:tavLst>
                                        <p:tav tm="0">
                                          <p:val>
                                            <p:strVal val="ppt_y"/>
                                          </p:val>
                                        </p:tav>
                                        <p:tav tm="100000">
                                          <p:val>
                                            <p:strVal val="1+ppt_h/2"/>
                                          </p:val>
                                        </p:tav>
                                      </p:tavLst>
                                    </p:anim>
                                    <p:set>
                                      <p:cBhvr>
                                        <p:cTn id="104" dur="1" fill="hold">
                                          <p:stCondLst>
                                            <p:cond delay="1699"/>
                                          </p:stCondLst>
                                        </p:cTn>
                                        <p:tgtEl>
                                          <p:spTgt spid="6">
                                            <p:txEl>
                                              <p:pRg st="0" end="0"/>
                                            </p:txEl>
                                          </p:spTgt>
                                        </p:tgtEl>
                                        <p:attrNameLst>
                                          <p:attrName>style.visibility</p:attrName>
                                        </p:attrNameLst>
                                      </p:cBhvr>
                                      <p:to>
                                        <p:strVal val="hidden"/>
                                      </p:to>
                                    </p:set>
                                  </p:childTnLst>
                                </p:cTn>
                              </p:par>
                              <p:par>
                                <p:cTn id="105" presetID="42" presetClass="exit" presetSubtype="0" fill="hold" nodeType="withEffect">
                                  <p:stCondLst>
                                    <p:cond delay="0"/>
                                  </p:stCondLst>
                                  <p:childTnLst>
                                    <p:animEffect transition="out" filter="fade">
                                      <p:cBhvr>
                                        <p:cTn id="106" dur="1000"/>
                                        <p:tgtEl>
                                          <p:spTgt spid="23"/>
                                        </p:tgtEl>
                                      </p:cBhvr>
                                    </p:animEffect>
                                    <p:anim calcmode="lin" valueType="num">
                                      <p:cBhvr>
                                        <p:cTn id="107" dur="1000"/>
                                        <p:tgtEl>
                                          <p:spTgt spid="23"/>
                                        </p:tgtEl>
                                        <p:attrNameLst>
                                          <p:attrName>ppt_x</p:attrName>
                                        </p:attrNameLst>
                                      </p:cBhvr>
                                      <p:tavLst>
                                        <p:tav tm="0">
                                          <p:val>
                                            <p:strVal val="ppt_x"/>
                                          </p:val>
                                        </p:tav>
                                        <p:tav tm="100000">
                                          <p:val>
                                            <p:strVal val="ppt_x"/>
                                          </p:val>
                                        </p:tav>
                                      </p:tavLst>
                                    </p:anim>
                                    <p:anim calcmode="lin" valueType="num">
                                      <p:cBhvr>
                                        <p:cTn id="108" dur="1000"/>
                                        <p:tgtEl>
                                          <p:spTgt spid="23"/>
                                        </p:tgtEl>
                                        <p:attrNameLst>
                                          <p:attrName>ppt_y</p:attrName>
                                        </p:attrNameLst>
                                      </p:cBhvr>
                                      <p:tavLst>
                                        <p:tav tm="0">
                                          <p:val>
                                            <p:strVal val="ppt_y"/>
                                          </p:val>
                                        </p:tav>
                                        <p:tav tm="100000">
                                          <p:val>
                                            <p:strVal val="ppt_y+.1"/>
                                          </p:val>
                                        </p:tav>
                                      </p:tavLst>
                                    </p:anim>
                                    <p:set>
                                      <p:cBhvr>
                                        <p:cTn id="109" dur="1" fill="hold">
                                          <p:stCondLst>
                                            <p:cond delay="999"/>
                                          </p:stCondLst>
                                        </p:cTn>
                                        <p:tgtEl>
                                          <p:spTgt spid="23"/>
                                        </p:tgtEl>
                                        <p:attrNameLst>
                                          <p:attrName>style.visibility</p:attrName>
                                        </p:attrNameLst>
                                      </p:cBhvr>
                                      <p:to>
                                        <p:strVal val="hidden"/>
                                      </p:to>
                                    </p:set>
                                  </p:childTnLst>
                                </p:cTn>
                              </p:par>
                            </p:childTnLst>
                          </p:cTn>
                        </p:par>
                        <p:par>
                          <p:cTn id="110" fill="hold">
                            <p:stCondLst>
                              <p:cond delay="1700"/>
                            </p:stCondLst>
                            <p:childTnLst>
                              <p:par>
                                <p:cTn id="111" presetID="42" presetClass="entr" presetSubtype="0" fill="hold" grpId="0" nodeType="after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fade">
                                      <p:cBhvr>
                                        <p:cTn id="113" dur="1000"/>
                                        <p:tgtEl>
                                          <p:spTgt spid="7"/>
                                        </p:tgtEl>
                                      </p:cBhvr>
                                    </p:animEffect>
                                    <p:anim calcmode="lin" valueType="num">
                                      <p:cBhvr>
                                        <p:cTn id="114" dur="1000" fill="hold"/>
                                        <p:tgtEl>
                                          <p:spTgt spid="7"/>
                                        </p:tgtEl>
                                        <p:attrNameLst>
                                          <p:attrName>ppt_x</p:attrName>
                                        </p:attrNameLst>
                                      </p:cBhvr>
                                      <p:tavLst>
                                        <p:tav tm="0">
                                          <p:val>
                                            <p:strVal val="#ppt_x"/>
                                          </p:val>
                                        </p:tav>
                                        <p:tav tm="100000">
                                          <p:val>
                                            <p:strVal val="#ppt_x"/>
                                          </p:val>
                                        </p:tav>
                                      </p:tavLst>
                                    </p:anim>
                                    <p:anim calcmode="lin" valueType="num">
                                      <p:cBhvr>
                                        <p:cTn id="115" dur="1000" fill="hold"/>
                                        <p:tgtEl>
                                          <p:spTgt spid="7"/>
                                        </p:tgtEl>
                                        <p:attrNameLst>
                                          <p:attrName>ppt_y</p:attrName>
                                        </p:attrNameLst>
                                      </p:cBhvr>
                                      <p:tavLst>
                                        <p:tav tm="0">
                                          <p:val>
                                            <p:strVal val="#ppt_y+.1"/>
                                          </p:val>
                                        </p:tav>
                                        <p:tav tm="100000">
                                          <p:val>
                                            <p:strVal val="#ppt_y"/>
                                          </p:val>
                                        </p:tav>
                                      </p:tavLst>
                                    </p:anim>
                                  </p:childTnLst>
                                </p:cTn>
                              </p:par>
                              <p:par>
                                <p:cTn id="116" presetID="14" presetClass="entr" presetSubtype="10" fill="hold" nodeType="withEffect">
                                  <p:stCondLst>
                                    <p:cond delay="0"/>
                                  </p:stCondLst>
                                  <p:childTnLst>
                                    <p:set>
                                      <p:cBhvr>
                                        <p:cTn id="117" dur="1" fill="hold">
                                          <p:stCondLst>
                                            <p:cond delay="0"/>
                                          </p:stCondLst>
                                        </p:cTn>
                                        <p:tgtEl>
                                          <p:spTgt spid="9"/>
                                        </p:tgtEl>
                                        <p:attrNameLst>
                                          <p:attrName>style.visibility</p:attrName>
                                        </p:attrNameLst>
                                      </p:cBhvr>
                                      <p:to>
                                        <p:strVal val="visible"/>
                                      </p:to>
                                    </p:set>
                                    <p:animEffect transition="in" filter="randombar(horizontal)">
                                      <p:cBhvr>
                                        <p:cTn id="118" dur="1100"/>
                                        <p:tgtEl>
                                          <p:spTgt spid="9"/>
                                        </p:tgtEl>
                                      </p:cBhvr>
                                    </p:animEffect>
                                  </p:childTnLst>
                                </p:cTn>
                              </p:par>
                              <p:par>
                                <p:cTn id="119" presetID="42" presetClass="entr" presetSubtype="0" fill="hold" grpId="0" nodeType="withEffect">
                                  <p:stCondLst>
                                    <p:cond delay="0"/>
                                  </p:stCondLst>
                                  <p:childTnLst>
                                    <p:set>
                                      <p:cBhvr>
                                        <p:cTn id="120" dur="1" fill="hold">
                                          <p:stCondLst>
                                            <p:cond delay="0"/>
                                          </p:stCondLst>
                                        </p:cTn>
                                        <p:tgtEl>
                                          <p:spTgt spid="12"/>
                                        </p:tgtEl>
                                        <p:attrNameLst>
                                          <p:attrName>style.visibility</p:attrName>
                                        </p:attrNameLst>
                                      </p:cBhvr>
                                      <p:to>
                                        <p:strVal val="visible"/>
                                      </p:to>
                                    </p:set>
                                    <p:animEffect transition="in" filter="fade">
                                      <p:cBhvr>
                                        <p:cTn id="121" dur="1000"/>
                                        <p:tgtEl>
                                          <p:spTgt spid="12"/>
                                        </p:tgtEl>
                                      </p:cBhvr>
                                    </p:animEffect>
                                    <p:anim calcmode="lin" valueType="num">
                                      <p:cBhvr>
                                        <p:cTn id="122" dur="1000" fill="hold"/>
                                        <p:tgtEl>
                                          <p:spTgt spid="12"/>
                                        </p:tgtEl>
                                        <p:attrNameLst>
                                          <p:attrName>ppt_x</p:attrName>
                                        </p:attrNameLst>
                                      </p:cBhvr>
                                      <p:tavLst>
                                        <p:tav tm="0">
                                          <p:val>
                                            <p:strVal val="#ppt_x"/>
                                          </p:val>
                                        </p:tav>
                                        <p:tav tm="100000">
                                          <p:val>
                                            <p:strVal val="#ppt_x"/>
                                          </p:val>
                                        </p:tav>
                                      </p:tavLst>
                                    </p:anim>
                                    <p:anim calcmode="lin" valueType="num">
                                      <p:cBhvr>
                                        <p:cTn id="1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p:bldP spid="4" grpId="0"/>
      <p:bldP spid="4" grpId="1"/>
      <p:bldP spid="10" grpId="0"/>
      <p:bldP spid="10" grpId="1"/>
      <p:bldP spid="11" grpId="0"/>
      <p:bldP spid="11" grpId="1"/>
      <p:bldP spid="12" grpId="0"/>
      <p:bldP spid="14" grpId="0"/>
      <p:bldP spid="1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0822941-C1BB-44F7-B334-3C31DB41F50C}"/>
              </a:ext>
            </a:extLst>
          </p:cNvPr>
          <p:cNvGraphicFramePr>
            <a:graphicFrameLocks noChangeAspect="1"/>
          </p:cNvGraphicFramePr>
          <p:nvPr>
            <p:extLst>
              <p:ext uri="{D42A27DB-BD31-4B8C-83A1-F6EECF244321}">
                <p14:modId xmlns:p14="http://schemas.microsoft.com/office/powerpoint/2010/main" val="1795428288"/>
              </p:ext>
            </p:extLst>
          </p:nvPr>
        </p:nvGraphicFramePr>
        <p:xfrm>
          <a:off x="712845" y="413588"/>
          <a:ext cx="1989159" cy="2745249"/>
        </p:xfrm>
        <a:graphic>
          <a:graphicData uri="http://schemas.openxmlformats.org/presentationml/2006/ole">
            <mc:AlternateContent xmlns:mc="http://schemas.openxmlformats.org/markup-compatibility/2006">
              <mc:Choice xmlns:v="urn:schemas-microsoft-com:vml" Requires="v">
                <p:oleObj spid="_x0000_s11055" name="Acrobat Document" r:id="rId4" imgW="5810139" imgH="8019722" progId="AcroExch.Document.DC">
                  <p:embed/>
                </p:oleObj>
              </mc:Choice>
              <mc:Fallback>
                <p:oleObj name="Acrobat Document" r:id="rId4" imgW="5810139" imgH="8019722" progId="AcroExch.Document.DC">
                  <p:embed/>
                  <p:pic>
                    <p:nvPicPr>
                      <p:cNvPr id="0" name=""/>
                      <p:cNvPicPr/>
                      <p:nvPr/>
                    </p:nvPicPr>
                    <p:blipFill>
                      <a:blip r:embed="rId5"/>
                      <a:stretch>
                        <a:fillRect/>
                      </a:stretch>
                    </p:blipFill>
                    <p:spPr>
                      <a:xfrm>
                        <a:off x="712845" y="413588"/>
                        <a:ext cx="1989159" cy="2745249"/>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31CA12A3-66CE-4939-8B58-828897BA47B6}"/>
              </a:ext>
            </a:extLst>
          </p:cNvPr>
          <p:cNvGraphicFramePr>
            <a:graphicFrameLocks noChangeAspect="1"/>
          </p:cNvGraphicFramePr>
          <p:nvPr>
            <p:extLst>
              <p:ext uri="{D42A27DB-BD31-4B8C-83A1-F6EECF244321}">
                <p14:modId xmlns:p14="http://schemas.microsoft.com/office/powerpoint/2010/main" val="2000770185"/>
              </p:ext>
            </p:extLst>
          </p:nvPr>
        </p:nvGraphicFramePr>
        <p:xfrm>
          <a:off x="2408641" y="1786212"/>
          <a:ext cx="1989159" cy="2745248"/>
        </p:xfrm>
        <a:graphic>
          <a:graphicData uri="http://schemas.openxmlformats.org/presentationml/2006/ole">
            <mc:AlternateContent xmlns:mc="http://schemas.openxmlformats.org/markup-compatibility/2006">
              <mc:Choice xmlns:v="urn:schemas-microsoft-com:vml" Requires="v">
                <p:oleObj spid="_x0000_s11056" name="Acrobat Document" r:id="rId6" imgW="5810139" imgH="8019722" progId="AcroExch.Document.DC">
                  <p:embed/>
                </p:oleObj>
              </mc:Choice>
              <mc:Fallback>
                <p:oleObj name="Acrobat Document" r:id="rId6" imgW="5810139" imgH="8019722" progId="AcroExch.Document.DC">
                  <p:embed/>
                  <p:pic>
                    <p:nvPicPr>
                      <p:cNvPr id="0" name=""/>
                      <p:cNvPicPr/>
                      <p:nvPr/>
                    </p:nvPicPr>
                    <p:blipFill>
                      <a:blip r:embed="rId7"/>
                      <a:stretch>
                        <a:fillRect/>
                      </a:stretch>
                    </p:blipFill>
                    <p:spPr>
                      <a:xfrm>
                        <a:off x="2408641" y="1786212"/>
                        <a:ext cx="1989159" cy="274524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063FDAD1-31C1-4226-84DF-E3BADAA43D2A}"/>
              </a:ext>
            </a:extLst>
          </p:cNvPr>
          <p:cNvGraphicFramePr>
            <a:graphicFrameLocks noChangeAspect="1"/>
          </p:cNvGraphicFramePr>
          <p:nvPr>
            <p:extLst>
              <p:ext uri="{D42A27DB-BD31-4B8C-83A1-F6EECF244321}">
                <p14:modId xmlns:p14="http://schemas.microsoft.com/office/powerpoint/2010/main" val="252934775"/>
              </p:ext>
            </p:extLst>
          </p:nvPr>
        </p:nvGraphicFramePr>
        <p:xfrm>
          <a:off x="4104437" y="3158836"/>
          <a:ext cx="1989159" cy="2745248"/>
        </p:xfrm>
        <a:graphic>
          <a:graphicData uri="http://schemas.openxmlformats.org/presentationml/2006/ole">
            <mc:AlternateContent xmlns:mc="http://schemas.openxmlformats.org/markup-compatibility/2006">
              <mc:Choice xmlns:v="urn:schemas-microsoft-com:vml" Requires="v">
                <p:oleObj spid="_x0000_s11057" name="Acrobat Document" r:id="rId8" imgW="5810139" imgH="8019722" progId="AcroExch.Document.DC">
                  <p:embed/>
                </p:oleObj>
              </mc:Choice>
              <mc:Fallback>
                <p:oleObj name="Acrobat Document" r:id="rId8" imgW="5810139" imgH="8019722" progId="AcroExch.Document.DC">
                  <p:embed/>
                  <p:pic>
                    <p:nvPicPr>
                      <p:cNvPr id="0" name=""/>
                      <p:cNvPicPr/>
                      <p:nvPr/>
                    </p:nvPicPr>
                    <p:blipFill>
                      <a:blip r:embed="rId9"/>
                      <a:stretch>
                        <a:fillRect/>
                      </a:stretch>
                    </p:blipFill>
                    <p:spPr>
                      <a:xfrm>
                        <a:off x="4104437" y="3158836"/>
                        <a:ext cx="1989159" cy="274524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15FBB81A-18EA-4575-A0B4-B3145571EDC4}"/>
              </a:ext>
            </a:extLst>
          </p:cNvPr>
          <p:cNvGraphicFramePr>
            <a:graphicFrameLocks noChangeAspect="1"/>
          </p:cNvGraphicFramePr>
          <p:nvPr>
            <p:extLst>
              <p:ext uri="{D42A27DB-BD31-4B8C-83A1-F6EECF244321}">
                <p14:modId xmlns:p14="http://schemas.microsoft.com/office/powerpoint/2010/main" val="2041637057"/>
              </p:ext>
            </p:extLst>
          </p:nvPr>
        </p:nvGraphicFramePr>
        <p:xfrm>
          <a:off x="5099016" y="268936"/>
          <a:ext cx="1989159" cy="2745249"/>
        </p:xfrm>
        <a:graphic>
          <a:graphicData uri="http://schemas.openxmlformats.org/presentationml/2006/ole">
            <mc:AlternateContent xmlns:mc="http://schemas.openxmlformats.org/markup-compatibility/2006">
              <mc:Choice xmlns:v="urn:schemas-microsoft-com:vml" Requires="v">
                <p:oleObj spid="_x0000_s11058" name="Acrobat Document" r:id="rId10" imgW="5810139" imgH="8019722" progId="AcroExch.Document.DC">
                  <p:embed/>
                </p:oleObj>
              </mc:Choice>
              <mc:Fallback>
                <p:oleObj name="Acrobat Document" r:id="rId10" imgW="5810139" imgH="8019722" progId="AcroExch.Document.DC">
                  <p:embed/>
                  <p:pic>
                    <p:nvPicPr>
                      <p:cNvPr id="0" name=""/>
                      <p:cNvPicPr/>
                      <p:nvPr/>
                    </p:nvPicPr>
                    <p:blipFill>
                      <a:blip r:embed="rId11"/>
                      <a:stretch>
                        <a:fillRect/>
                      </a:stretch>
                    </p:blipFill>
                    <p:spPr>
                      <a:xfrm>
                        <a:off x="5099016" y="268936"/>
                        <a:ext cx="1989159" cy="274524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33B0E5E2-E840-4EB3-909F-ABC328A889AB}"/>
              </a:ext>
            </a:extLst>
          </p:cNvPr>
          <p:cNvGraphicFramePr>
            <a:graphicFrameLocks noChangeAspect="1"/>
          </p:cNvGraphicFramePr>
          <p:nvPr>
            <p:extLst>
              <p:ext uri="{D42A27DB-BD31-4B8C-83A1-F6EECF244321}">
                <p14:modId xmlns:p14="http://schemas.microsoft.com/office/powerpoint/2010/main" val="3865777600"/>
              </p:ext>
            </p:extLst>
          </p:nvPr>
        </p:nvGraphicFramePr>
        <p:xfrm>
          <a:off x="6794811" y="1520204"/>
          <a:ext cx="1989160" cy="2745249"/>
        </p:xfrm>
        <a:graphic>
          <a:graphicData uri="http://schemas.openxmlformats.org/presentationml/2006/ole">
            <mc:AlternateContent xmlns:mc="http://schemas.openxmlformats.org/markup-compatibility/2006">
              <mc:Choice xmlns:v="urn:schemas-microsoft-com:vml" Requires="v">
                <p:oleObj spid="_x0000_s11059" name="Acrobat Document" r:id="rId12" imgW="5810139" imgH="8019722" progId="AcroExch.Document.DC">
                  <p:embed/>
                </p:oleObj>
              </mc:Choice>
              <mc:Fallback>
                <p:oleObj name="Acrobat Document" r:id="rId12" imgW="5810139" imgH="8019722" progId="AcroExch.Document.DC">
                  <p:embed/>
                  <p:pic>
                    <p:nvPicPr>
                      <p:cNvPr id="0" name=""/>
                      <p:cNvPicPr/>
                      <p:nvPr/>
                    </p:nvPicPr>
                    <p:blipFill>
                      <a:blip r:embed="rId13"/>
                      <a:stretch>
                        <a:fillRect/>
                      </a:stretch>
                    </p:blipFill>
                    <p:spPr>
                      <a:xfrm>
                        <a:off x="6794811" y="1520204"/>
                        <a:ext cx="1989160" cy="2745249"/>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441EAAE-CADF-4F25-A07A-3B457D69C806}"/>
              </a:ext>
            </a:extLst>
          </p:cNvPr>
          <p:cNvGraphicFramePr>
            <a:graphicFrameLocks noChangeAspect="1"/>
          </p:cNvGraphicFramePr>
          <p:nvPr>
            <p:extLst>
              <p:ext uri="{D42A27DB-BD31-4B8C-83A1-F6EECF244321}">
                <p14:modId xmlns:p14="http://schemas.microsoft.com/office/powerpoint/2010/main" val="1489455578"/>
              </p:ext>
            </p:extLst>
          </p:nvPr>
        </p:nvGraphicFramePr>
        <p:xfrm>
          <a:off x="8490607" y="3158836"/>
          <a:ext cx="1989159" cy="2814676"/>
        </p:xfrm>
        <a:graphic>
          <a:graphicData uri="http://schemas.openxmlformats.org/presentationml/2006/ole">
            <mc:AlternateContent xmlns:mc="http://schemas.openxmlformats.org/markup-compatibility/2006">
              <mc:Choice xmlns:v="urn:schemas-microsoft-com:vml" Requires="v">
                <p:oleObj spid="_x0000_s11060" name="Acrobat Document" r:id="rId14" imgW="5666913" imgH="8019722" progId="AcroExch.Document.DC">
                  <p:embed/>
                </p:oleObj>
              </mc:Choice>
              <mc:Fallback>
                <p:oleObj name="Acrobat Document" r:id="rId14" imgW="5666913" imgH="8019722" progId="AcroExch.Document.DC">
                  <p:embed/>
                  <p:pic>
                    <p:nvPicPr>
                      <p:cNvPr id="0" name=""/>
                      <p:cNvPicPr/>
                      <p:nvPr/>
                    </p:nvPicPr>
                    <p:blipFill>
                      <a:blip r:embed="rId15"/>
                      <a:stretch>
                        <a:fillRect/>
                      </a:stretch>
                    </p:blipFill>
                    <p:spPr>
                      <a:xfrm>
                        <a:off x="8490607" y="3158836"/>
                        <a:ext cx="1989159" cy="2814676"/>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758A69C4-770E-4952-84DC-DA284D787D4A}"/>
              </a:ext>
            </a:extLst>
          </p:cNvPr>
          <p:cNvPicPr>
            <a:picLocks noChangeAspect="1"/>
          </p:cNvPicPr>
          <p:nvPr/>
        </p:nvPicPr>
        <p:blipFill>
          <a:blip r:embed="rId16"/>
          <a:stretch>
            <a:fillRect/>
          </a:stretch>
        </p:blipFill>
        <p:spPr>
          <a:xfrm>
            <a:off x="0" y="6370278"/>
            <a:ext cx="536494" cy="487722"/>
          </a:xfrm>
          <a:prstGeom prst="rect">
            <a:avLst/>
          </a:prstGeom>
        </p:spPr>
      </p:pic>
    </p:spTree>
    <p:extLst>
      <p:ext uri="{BB962C8B-B14F-4D97-AF65-F5344CB8AC3E}">
        <p14:creationId xmlns:p14="http://schemas.microsoft.com/office/powerpoint/2010/main" val="4664097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1750"/>
                            </p:stCondLst>
                            <p:childTnLst>
                              <p:par>
                                <p:cTn id="15" presetID="2" presetClass="entr" presetSubtype="4" fill="hold" nodeType="afterEffect">
                                  <p:stCondLst>
                                    <p:cond delay="25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4" presetClass="entr" presetSubtype="10" fill="hold" nodeType="afterEffect">
                                  <p:stCondLst>
                                    <p:cond delay="25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par>
                          <p:cTn id="28" fill="hold">
                            <p:stCondLst>
                              <p:cond delay="3750"/>
                            </p:stCondLst>
                            <p:childTnLst>
                              <p:par>
                                <p:cTn id="29" presetID="42" presetClass="entr" presetSubtype="0" fill="hold" nodeType="afterEffect">
                                  <p:stCondLst>
                                    <p:cond delay="25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5109CED-5680-440A-944D-513F4D32226A}"/>
              </a:ext>
            </a:extLst>
          </p:cNvPr>
          <p:cNvGraphicFramePr>
            <a:graphicFrameLocks noChangeAspect="1"/>
          </p:cNvGraphicFramePr>
          <p:nvPr>
            <p:extLst>
              <p:ext uri="{D42A27DB-BD31-4B8C-83A1-F6EECF244321}">
                <p14:modId xmlns:p14="http://schemas.microsoft.com/office/powerpoint/2010/main" val="4262831742"/>
              </p:ext>
            </p:extLst>
          </p:nvPr>
        </p:nvGraphicFramePr>
        <p:xfrm>
          <a:off x="1564300" y="-72769"/>
          <a:ext cx="9063400" cy="7003537"/>
        </p:xfrm>
        <a:graphic>
          <a:graphicData uri="http://schemas.openxmlformats.org/presentationml/2006/ole">
            <mc:AlternateContent xmlns:mc="http://schemas.openxmlformats.org/markup-compatibility/2006">
              <mc:Choice xmlns:v="urn:schemas-microsoft-com:vml" Requires="v">
                <p:oleObj spid="_x0000_s11401" name="Acrobat Document" r:id="rId4" imgW="7543652" imgH="5829300" progId="AcroExch.Document.DC">
                  <p:embed/>
                </p:oleObj>
              </mc:Choice>
              <mc:Fallback>
                <p:oleObj name="Acrobat Document" r:id="rId4" imgW="7543652" imgH="5829300" progId="AcroExch.Document.DC">
                  <p:embed/>
                  <p:pic>
                    <p:nvPicPr>
                      <p:cNvPr id="4" name="Object 3">
                        <a:extLst>
                          <a:ext uri="{FF2B5EF4-FFF2-40B4-BE49-F238E27FC236}">
                            <a16:creationId xmlns:a16="http://schemas.microsoft.com/office/drawing/2014/main" id="{5382D2E7-0F69-4FC6-BF36-684F96D0F5E4}"/>
                          </a:ext>
                        </a:extLst>
                      </p:cNvPr>
                      <p:cNvPicPr/>
                      <p:nvPr/>
                    </p:nvPicPr>
                    <p:blipFill>
                      <a:blip r:embed="rId5"/>
                      <a:stretch>
                        <a:fillRect/>
                      </a:stretch>
                    </p:blipFill>
                    <p:spPr>
                      <a:xfrm>
                        <a:off x="1564300" y="-72769"/>
                        <a:ext cx="9063400" cy="7003537"/>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B8C21DA-83AC-4F0A-B87A-3EC34C1B43CC}"/>
              </a:ext>
            </a:extLst>
          </p:cNvPr>
          <p:cNvPicPr>
            <a:picLocks noChangeAspect="1"/>
          </p:cNvPicPr>
          <p:nvPr/>
        </p:nvPicPr>
        <p:blipFill>
          <a:blip r:embed="rId6"/>
          <a:stretch>
            <a:fillRect/>
          </a:stretch>
        </p:blipFill>
        <p:spPr>
          <a:xfrm>
            <a:off x="0" y="6370278"/>
            <a:ext cx="536494" cy="487722"/>
          </a:xfrm>
          <a:prstGeom prst="rect">
            <a:avLst/>
          </a:prstGeom>
        </p:spPr>
      </p:pic>
    </p:spTree>
    <p:extLst>
      <p:ext uri="{BB962C8B-B14F-4D97-AF65-F5344CB8AC3E}">
        <p14:creationId xmlns:p14="http://schemas.microsoft.com/office/powerpoint/2010/main" val="27811370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A6A2377-186B-40DD-B55F-EA66EA1D883B}"/>
              </a:ext>
            </a:extLst>
          </p:cNvPr>
          <p:cNvGraphicFramePr>
            <a:graphicFrameLocks noChangeAspect="1"/>
          </p:cNvGraphicFramePr>
          <p:nvPr>
            <p:extLst>
              <p:ext uri="{D42A27DB-BD31-4B8C-83A1-F6EECF244321}">
                <p14:modId xmlns:p14="http://schemas.microsoft.com/office/powerpoint/2010/main" val="2564262574"/>
              </p:ext>
            </p:extLst>
          </p:nvPr>
        </p:nvGraphicFramePr>
        <p:xfrm>
          <a:off x="388982" y="3026662"/>
          <a:ext cx="3765006" cy="2909323"/>
        </p:xfrm>
        <a:graphic>
          <a:graphicData uri="http://schemas.openxmlformats.org/presentationml/2006/ole">
            <mc:AlternateContent xmlns:mc="http://schemas.openxmlformats.org/markup-compatibility/2006">
              <mc:Choice xmlns:v="urn:schemas-microsoft-com:vml" Requires="v">
                <p:oleObj spid="_x0000_s13094" name="Acrobat Document" r:id="rId4" imgW="7543652" imgH="5829300" progId="AcroExch.Document.DC">
                  <p:embed/>
                </p:oleObj>
              </mc:Choice>
              <mc:Fallback>
                <p:oleObj name="Acrobat Document" r:id="rId4" imgW="7543652" imgH="5829300" progId="AcroExch.Document.DC">
                  <p:embed/>
                  <p:pic>
                    <p:nvPicPr>
                      <p:cNvPr id="0" name=""/>
                      <p:cNvPicPr/>
                      <p:nvPr/>
                    </p:nvPicPr>
                    <p:blipFill>
                      <a:blip r:embed="rId5"/>
                      <a:stretch>
                        <a:fillRect/>
                      </a:stretch>
                    </p:blipFill>
                    <p:spPr>
                      <a:xfrm>
                        <a:off x="388982" y="3026662"/>
                        <a:ext cx="3765006" cy="290932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84749369-4BE8-45AF-B509-40F2976B7963}"/>
              </a:ext>
            </a:extLst>
          </p:cNvPr>
          <p:cNvGraphicFramePr>
            <a:graphicFrameLocks noChangeAspect="1"/>
          </p:cNvGraphicFramePr>
          <p:nvPr>
            <p:extLst>
              <p:ext uri="{D42A27DB-BD31-4B8C-83A1-F6EECF244321}">
                <p14:modId xmlns:p14="http://schemas.microsoft.com/office/powerpoint/2010/main" val="620526448"/>
              </p:ext>
            </p:extLst>
          </p:nvPr>
        </p:nvGraphicFramePr>
        <p:xfrm>
          <a:off x="4153979" y="3026660"/>
          <a:ext cx="3765007" cy="2909324"/>
        </p:xfrm>
        <a:graphic>
          <a:graphicData uri="http://schemas.openxmlformats.org/presentationml/2006/ole">
            <mc:AlternateContent xmlns:mc="http://schemas.openxmlformats.org/markup-compatibility/2006">
              <mc:Choice xmlns:v="urn:schemas-microsoft-com:vml" Requires="v">
                <p:oleObj spid="_x0000_s13095" name="Acrobat Document" r:id="rId6" imgW="7543652" imgH="5829300" progId="AcroExch.Document.DC">
                  <p:embed/>
                </p:oleObj>
              </mc:Choice>
              <mc:Fallback>
                <p:oleObj name="Acrobat Document" r:id="rId6" imgW="7543652" imgH="5829300" progId="AcroExch.Document.DC">
                  <p:embed/>
                  <p:pic>
                    <p:nvPicPr>
                      <p:cNvPr id="0" name=""/>
                      <p:cNvPicPr/>
                      <p:nvPr/>
                    </p:nvPicPr>
                    <p:blipFill>
                      <a:blip r:embed="rId7"/>
                      <a:stretch>
                        <a:fillRect/>
                      </a:stretch>
                    </p:blipFill>
                    <p:spPr>
                      <a:xfrm>
                        <a:off x="4153979" y="3026660"/>
                        <a:ext cx="3765007" cy="2909324"/>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31E498D6-5D78-4ABE-8654-4EBCF15CAE60}"/>
              </a:ext>
            </a:extLst>
          </p:cNvPr>
          <p:cNvGraphicFramePr>
            <a:graphicFrameLocks noChangeAspect="1"/>
          </p:cNvGraphicFramePr>
          <p:nvPr>
            <p:extLst>
              <p:ext uri="{D42A27DB-BD31-4B8C-83A1-F6EECF244321}">
                <p14:modId xmlns:p14="http://schemas.microsoft.com/office/powerpoint/2010/main" val="2452629455"/>
              </p:ext>
            </p:extLst>
          </p:nvPr>
        </p:nvGraphicFramePr>
        <p:xfrm>
          <a:off x="7918991" y="3026662"/>
          <a:ext cx="3765005" cy="2909322"/>
        </p:xfrm>
        <a:graphic>
          <a:graphicData uri="http://schemas.openxmlformats.org/presentationml/2006/ole">
            <mc:AlternateContent xmlns:mc="http://schemas.openxmlformats.org/markup-compatibility/2006">
              <mc:Choice xmlns:v="urn:schemas-microsoft-com:vml" Requires="v">
                <p:oleObj spid="_x0000_s13096" name="Acrobat Document" r:id="rId8" imgW="7543652" imgH="5829300" progId="AcroExch.Document.DC">
                  <p:embed/>
                </p:oleObj>
              </mc:Choice>
              <mc:Fallback>
                <p:oleObj name="Acrobat Document" r:id="rId8" imgW="7543652" imgH="5829300" progId="AcroExch.Document.DC">
                  <p:embed/>
                  <p:pic>
                    <p:nvPicPr>
                      <p:cNvPr id="0" name=""/>
                      <p:cNvPicPr/>
                      <p:nvPr/>
                    </p:nvPicPr>
                    <p:blipFill>
                      <a:blip r:embed="rId9"/>
                      <a:stretch>
                        <a:fillRect/>
                      </a:stretch>
                    </p:blipFill>
                    <p:spPr>
                      <a:xfrm>
                        <a:off x="7918991" y="3026662"/>
                        <a:ext cx="3765005" cy="290932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C5C8DB41-9A8E-47BF-8B53-800B4A1036DA}"/>
              </a:ext>
            </a:extLst>
          </p:cNvPr>
          <p:cNvGraphicFramePr>
            <a:graphicFrameLocks noChangeAspect="1"/>
          </p:cNvGraphicFramePr>
          <p:nvPr>
            <p:extLst>
              <p:ext uri="{D42A27DB-BD31-4B8C-83A1-F6EECF244321}">
                <p14:modId xmlns:p14="http://schemas.microsoft.com/office/powerpoint/2010/main" val="973552553"/>
              </p:ext>
            </p:extLst>
          </p:nvPr>
        </p:nvGraphicFramePr>
        <p:xfrm>
          <a:off x="7918994" y="244528"/>
          <a:ext cx="3765007" cy="2909324"/>
        </p:xfrm>
        <a:graphic>
          <a:graphicData uri="http://schemas.openxmlformats.org/presentationml/2006/ole">
            <mc:AlternateContent xmlns:mc="http://schemas.openxmlformats.org/markup-compatibility/2006">
              <mc:Choice xmlns:v="urn:schemas-microsoft-com:vml" Requires="v">
                <p:oleObj spid="_x0000_s13097" name="Acrobat Document" r:id="rId10" imgW="7543652" imgH="5829300" progId="AcroExch.Document.DC">
                  <p:embed/>
                </p:oleObj>
              </mc:Choice>
              <mc:Fallback>
                <p:oleObj name="Acrobat Document" r:id="rId10" imgW="7543652" imgH="5829300" progId="AcroExch.Document.DC">
                  <p:embed/>
                  <p:pic>
                    <p:nvPicPr>
                      <p:cNvPr id="0" name=""/>
                      <p:cNvPicPr/>
                      <p:nvPr/>
                    </p:nvPicPr>
                    <p:blipFill>
                      <a:blip r:embed="rId11"/>
                      <a:stretch>
                        <a:fillRect/>
                      </a:stretch>
                    </p:blipFill>
                    <p:spPr>
                      <a:xfrm>
                        <a:off x="7918994" y="244528"/>
                        <a:ext cx="3765007" cy="2909324"/>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B5CA53F-4E59-4D90-8EBA-2D31B104C49A}"/>
              </a:ext>
            </a:extLst>
          </p:cNvPr>
          <p:cNvGraphicFramePr>
            <a:graphicFrameLocks noChangeAspect="1"/>
          </p:cNvGraphicFramePr>
          <p:nvPr>
            <p:extLst>
              <p:ext uri="{D42A27DB-BD31-4B8C-83A1-F6EECF244321}">
                <p14:modId xmlns:p14="http://schemas.microsoft.com/office/powerpoint/2010/main" val="2627201782"/>
              </p:ext>
            </p:extLst>
          </p:nvPr>
        </p:nvGraphicFramePr>
        <p:xfrm>
          <a:off x="4153988" y="244528"/>
          <a:ext cx="3765007" cy="2909323"/>
        </p:xfrm>
        <a:graphic>
          <a:graphicData uri="http://schemas.openxmlformats.org/presentationml/2006/ole">
            <mc:AlternateContent xmlns:mc="http://schemas.openxmlformats.org/markup-compatibility/2006">
              <mc:Choice xmlns:v="urn:schemas-microsoft-com:vml" Requires="v">
                <p:oleObj spid="_x0000_s13098" name="Acrobat Document" r:id="rId12" imgW="7543652" imgH="5829300" progId="AcroExch.Document.DC">
                  <p:embed/>
                </p:oleObj>
              </mc:Choice>
              <mc:Fallback>
                <p:oleObj name="Acrobat Document" r:id="rId12" imgW="7543652" imgH="5829300" progId="AcroExch.Document.DC">
                  <p:embed/>
                  <p:pic>
                    <p:nvPicPr>
                      <p:cNvPr id="0" name=""/>
                      <p:cNvPicPr/>
                      <p:nvPr/>
                    </p:nvPicPr>
                    <p:blipFill>
                      <a:blip r:embed="rId13"/>
                      <a:stretch>
                        <a:fillRect/>
                      </a:stretch>
                    </p:blipFill>
                    <p:spPr>
                      <a:xfrm>
                        <a:off x="4153988" y="244528"/>
                        <a:ext cx="3765007" cy="290932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94B87324-D299-418E-B428-96AA6759C151}"/>
              </a:ext>
            </a:extLst>
          </p:cNvPr>
          <p:cNvGraphicFramePr>
            <a:graphicFrameLocks noChangeAspect="1"/>
          </p:cNvGraphicFramePr>
          <p:nvPr>
            <p:extLst>
              <p:ext uri="{D42A27DB-BD31-4B8C-83A1-F6EECF244321}">
                <p14:modId xmlns:p14="http://schemas.microsoft.com/office/powerpoint/2010/main" val="636893642"/>
              </p:ext>
            </p:extLst>
          </p:nvPr>
        </p:nvGraphicFramePr>
        <p:xfrm>
          <a:off x="388982" y="244528"/>
          <a:ext cx="3765006" cy="2909323"/>
        </p:xfrm>
        <a:graphic>
          <a:graphicData uri="http://schemas.openxmlformats.org/presentationml/2006/ole">
            <mc:AlternateContent xmlns:mc="http://schemas.openxmlformats.org/markup-compatibility/2006">
              <mc:Choice xmlns:v="urn:schemas-microsoft-com:vml" Requires="v">
                <p:oleObj spid="_x0000_s13099" name="Acrobat Document" r:id="rId14" imgW="7543652" imgH="5829300" progId="AcroExch.Document.DC">
                  <p:embed/>
                </p:oleObj>
              </mc:Choice>
              <mc:Fallback>
                <p:oleObj name="Acrobat Document" r:id="rId14" imgW="7543652" imgH="5829300" progId="AcroExch.Document.DC">
                  <p:embed/>
                  <p:pic>
                    <p:nvPicPr>
                      <p:cNvPr id="0" name=""/>
                      <p:cNvPicPr/>
                      <p:nvPr/>
                    </p:nvPicPr>
                    <p:blipFill>
                      <a:blip r:embed="rId15"/>
                      <a:stretch>
                        <a:fillRect/>
                      </a:stretch>
                    </p:blipFill>
                    <p:spPr>
                      <a:xfrm>
                        <a:off x="388982" y="244528"/>
                        <a:ext cx="3765006" cy="2909323"/>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669C4935-7396-4D82-BAA8-A730DB8DEB50}"/>
              </a:ext>
            </a:extLst>
          </p:cNvPr>
          <p:cNvPicPr>
            <a:picLocks noChangeAspect="1"/>
          </p:cNvPicPr>
          <p:nvPr/>
        </p:nvPicPr>
        <p:blipFill>
          <a:blip r:embed="rId16"/>
          <a:stretch>
            <a:fillRect/>
          </a:stretch>
        </p:blipFill>
        <p:spPr>
          <a:xfrm>
            <a:off x="0" y="6369611"/>
            <a:ext cx="536494" cy="487722"/>
          </a:xfrm>
          <a:prstGeom prst="rect">
            <a:avLst/>
          </a:prstGeom>
        </p:spPr>
      </p:pic>
    </p:spTree>
    <p:extLst>
      <p:ext uri="{BB962C8B-B14F-4D97-AF65-F5344CB8AC3E}">
        <p14:creationId xmlns:p14="http://schemas.microsoft.com/office/powerpoint/2010/main" val="384598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75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1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F0766-DC1C-492F-9FFA-CE6F11711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8778" y="155762"/>
            <a:ext cx="2219640" cy="3233058"/>
          </a:xfrm>
          <a:prstGeom prst="rect">
            <a:avLst/>
          </a:prstGeom>
        </p:spPr>
      </p:pic>
      <p:pic>
        <p:nvPicPr>
          <p:cNvPr id="5" name="Picture 4">
            <a:extLst>
              <a:ext uri="{FF2B5EF4-FFF2-40B4-BE49-F238E27FC236}">
                <a16:creationId xmlns:a16="http://schemas.microsoft.com/office/drawing/2014/main" id="{3B58B808-2052-4012-B977-D9BD527E1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190" y="244376"/>
            <a:ext cx="2221168" cy="3139716"/>
          </a:xfrm>
          <a:prstGeom prst="rect">
            <a:avLst/>
          </a:prstGeom>
        </p:spPr>
      </p:pic>
      <p:graphicFrame>
        <p:nvGraphicFramePr>
          <p:cNvPr id="6" name="Object 5">
            <a:extLst>
              <a:ext uri="{FF2B5EF4-FFF2-40B4-BE49-F238E27FC236}">
                <a16:creationId xmlns:a16="http://schemas.microsoft.com/office/drawing/2014/main" id="{4C06BB6C-566A-4B96-8CDB-AC231E9C52E5}"/>
              </a:ext>
            </a:extLst>
          </p:cNvPr>
          <p:cNvGraphicFramePr>
            <a:graphicFrameLocks noChangeAspect="1"/>
          </p:cNvGraphicFramePr>
          <p:nvPr>
            <p:extLst>
              <p:ext uri="{D42A27DB-BD31-4B8C-83A1-F6EECF244321}">
                <p14:modId xmlns:p14="http://schemas.microsoft.com/office/powerpoint/2010/main" val="886151377"/>
              </p:ext>
            </p:extLst>
          </p:nvPr>
        </p:nvGraphicFramePr>
        <p:xfrm>
          <a:off x="5352839" y="266830"/>
          <a:ext cx="2468039" cy="3091282"/>
        </p:xfrm>
        <a:graphic>
          <a:graphicData uri="http://schemas.openxmlformats.org/presentationml/2006/ole">
            <mc:AlternateContent xmlns:mc="http://schemas.openxmlformats.org/markup-compatibility/2006">
              <mc:Choice xmlns:v="urn:schemas-microsoft-com:vml" Requires="v">
                <p:oleObj spid="_x0000_s13582" name="Acrobat Document" r:id="rId6" imgW="5676382" imgH="8019722" progId="AcroExch.Document.DC">
                  <p:embed/>
                </p:oleObj>
              </mc:Choice>
              <mc:Fallback>
                <p:oleObj name="Acrobat Document" r:id="rId6" imgW="5676382" imgH="8019722" progId="AcroExch.Document.DC">
                  <p:embed/>
                  <p:pic>
                    <p:nvPicPr>
                      <p:cNvPr id="0" name=""/>
                      <p:cNvPicPr/>
                      <p:nvPr/>
                    </p:nvPicPr>
                    <p:blipFill>
                      <a:blip r:embed="rId7"/>
                      <a:stretch>
                        <a:fillRect/>
                      </a:stretch>
                    </p:blipFill>
                    <p:spPr>
                      <a:xfrm>
                        <a:off x="5352839" y="266830"/>
                        <a:ext cx="2468039" cy="3091282"/>
                      </a:xfrm>
                      <a:prstGeom prst="rect">
                        <a:avLst/>
                      </a:prstGeom>
                      <a:ln>
                        <a:solidFill>
                          <a:schemeClr val="tx1"/>
                        </a:solidFill>
                      </a:ln>
                    </p:spPr>
                  </p:pic>
                </p:oleObj>
              </mc:Fallback>
            </mc:AlternateContent>
          </a:graphicData>
        </a:graphic>
      </p:graphicFrame>
      <p:pic>
        <p:nvPicPr>
          <p:cNvPr id="8" name="Picture 7">
            <a:extLst>
              <a:ext uri="{FF2B5EF4-FFF2-40B4-BE49-F238E27FC236}">
                <a16:creationId xmlns:a16="http://schemas.microsoft.com/office/drawing/2014/main" id="{74348DBE-23ED-49D2-AC90-9C4BFA66EC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5535" y="278711"/>
            <a:ext cx="2468038" cy="3091282"/>
          </a:xfrm>
          <a:prstGeom prst="rect">
            <a:avLst/>
          </a:prstGeom>
          <a:ln>
            <a:solidFill>
              <a:schemeClr val="tx1"/>
            </a:solidFill>
          </a:ln>
        </p:spPr>
      </p:pic>
      <p:graphicFrame>
        <p:nvGraphicFramePr>
          <p:cNvPr id="9" name="Object 8">
            <a:extLst>
              <a:ext uri="{FF2B5EF4-FFF2-40B4-BE49-F238E27FC236}">
                <a16:creationId xmlns:a16="http://schemas.microsoft.com/office/drawing/2014/main" id="{76B9C1F5-00FE-4611-B9F5-716BE53F5C2F}"/>
              </a:ext>
            </a:extLst>
          </p:cNvPr>
          <p:cNvGraphicFramePr>
            <a:graphicFrameLocks noChangeAspect="1"/>
          </p:cNvGraphicFramePr>
          <p:nvPr>
            <p:extLst>
              <p:ext uri="{D42A27DB-BD31-4B8C-83A1-F6EECF244321}">
                <p14:modId xmlns:p14="http://schemas.microsoft.com/office/powerpoint/2010/main" val="1493323643"/>
              </p:ext>
            </p:extLst>
          </p:nvPr>
        </p:nvGraphicFramePr>
        <p:xfrm>
          <a:off x="430592" y="3522342"/>
          <a:ext cx="2221168" cy="3055561"/>
        </p:xfrm>
        <a:graphic>
          <a:graphicData uri="http://schemas.openxmlformats.org/presentationml/2006/ole">
            <mc:AlternateContent xmlns:mc="http://schemas.openxmlformats.org/markup-compatibility/2006">
              <mc:Choice xmlns:v="urn:schemas-microsoft-com:vml" Requires="v">
                <p:oleObj spid="_x0000_s13583" name="Acrobat Document" r:id="rId9" imgW="5829078" imgH="8019722" progId="AcroExch.Document.DC">
                  <p:embed/>
                </p:oleObj>
              </mc:Choice>
              <mc:Fallback>
                <p:oleObj name="Acrobat Document" r:id="rId9" imgW="5829078" imgH="8019722" progId="AcroExch.Document.DC">
                  <p:embed/>
                  <p:pic>
                    <p:nvPicPr>
                      <p:cNvPr id="0" name=""/>
                      <p:cNvPicPr/>
                      <p:nvPr/>
                    </p:nvPicPr>
                    <p:blipFill>
                      <a:blip r:embed="rId10"/>
                      <a:stretch>
                        <a:fillRect/>
                      </a:stretch>
                    </p:blipFill>
                    <p:spPr>
                      <a:xfrm>
                        <a:off x="430592" y="3522342"/>
                        <a:ext cx="2221168" cy="3055561"/>
                      </a:xfrm>
                      <a:prstGeom prst="rect">
                        <a:avLst/>
                      </a:prstGeom>
                      <a:ln>
                        <a:solidFill>
                          <a:schemeClr val="tx1"/>
                        </a:solidFill>
                      </a:ln>
                    </p:spPr>
                  </p:pic>
                </p:oleObj>
              </mc:Fallback>
            </mc:AlternateContent>
          </a:graphicData>
        </a:graphic>
      </p:graphicFrame>
      <p:pic>
        <p:nvPicPr>
          <p:cNvPr id="13" name="Picture 12">
            <a:extLst>
              <a:ext uri="{FF2B5EF4-FFF2-40B4-BE49-F238E27FC236}">
                <a16:creationId xmlns:a16="http://schemas.microsoft.com/office/drawing/2014/main" id="{FFE409EB-B124-47CE-97D4-D6E45E8223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57608" y="3485468"/>
            <a:ext cx="2219640" cy="3216770"/>
          </a:xfrm>
          <a:prstGeom prst="rect">
            <a:avLst/>
          </a:prstGeom>
          <a:ln>
            <a:solidFill>
              <a:schemeClr val="tx1"/>
            </a:solidFill>
          </a:ln>
        </p:spPr>
      </p:pic>
      <p:pic>
        <p:nvPicPr>
          <p:cNvPr id="15" name="Picture 14">
            <a:extLst>
              <a:ext uri="{FF2B5EF4-FFF2-40B4-BE49-F238E27FC236}">
                <a16:creationId xmlns:a16="http://schemas.microsoft.com/office/drawing/2014/main" id="{9954483F-5D04-4CDB-BC2B-49E5E3ACE1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52839" y="3485468"/>
            <a:ext cx="2468039" cy="3216770"/>
          </a:xfrm>
          <a:prstGeom prst="rect">
            <a:avLst/>
          </a:prstGeom>
          <a:ln>
            <a:solidFill>
              <a:schemeClr val="tx1"/>
            </a:solidFill>
          </a:ln>
        </p:spPr>
      </p:pic>
      <p:pic>
        <p:nvPicPr>
          <p:cNvPr id="16" name="Picture 15">
            <a:extLst>
              <a:ext uri="{FF2B5EF4-FFF2-40B4-BE49-F238E27FC236}">
                <a16:creationId xmlns:a16="http://schemas.microsoft.com/office/drawing/2014/main" id="{04C703BF-DA4A-4D61-9AA5-D0BC4B60CB67}"/>
              </a:ext>
            </a:extLst>
          </p:cNvPr>
          <p:cNvPicPr>
            <a:picLocks noChangeAspect="1"/>
          </p:cNvPicPr>
          <p:nvPr/>
        </p:nvPicPr>
        <p:blipFill>
          <a:blip r:embed="rId13"/>
          <a:stretch>
            <a:fillRect/>
          </a:stretch>
        </p:blipFill>
        <p:spPr>
          <a:xfrm>
            <a:off x="8175535" y="3522342"/>
            <a:ext cx="1142814" cy="685688"/>
          </a:xfrm>
          <a:prstGeom prst="rect">
            <a:avLst/>
          </a:prstGeom>
        </p:spPr>
      </p:pic>
      <p:pic>
        <p:nvPicPr>
          <p:cNvPr id="17" name="Picture 16">
            <a:extLst>
              <a:ext uri="{FF2B5EF4-FFF2-40B4-BE49-F238E27FC236}">
                <a16:creationId xmlns:a16="http://schemas.microsoft.com/office/drawing/2014/main" id="{64E5093F-C38F-43E4-95E1-07EC515CB57C}"/>
              </a:ext>
            </a:extLst>
          </p:cNvPr>
          <p:cNvPicPr>
            <a:picLocks noChangeAspect="1"/>
          </p:cNvPicPr>
          <p:nvPr/>
        </p:nvPicPr>
        <p:blipFill>
          <a:blip r:embed="rId14"/>
          <a:stretch>
            <a:fillRect/>
          </a:stretch>
        </p:blipFill>
        <p:spPr>
          <a:xfrm>
            <a:off x="8175535" y="4541759"/>
            <a:ext cx="1016726" cy="1016726"/>
          </a:xfrm>
          <a:prstGeom prst="rect">
            <a:avLst/>
          </a:prstGeom>
        </p:spPr>
      </p:pic>
      <p:pic>
        <p:nvPicPr>
          <p:cNvPr id="18" name="Picture 17">
            <a:extLst>
              <a:ext uri="{FF2B5EF4-FFF2-40B4-BE49-F238E27FC236}">
                <a16:creationId xmlns:a16="http://schemas.microsoft.com/office/drawing/2014/main" id="{891DA7CA-FBA7-463B-A70C-42E843732916}"/>
              </a:ext>
            </a:extLst>
          </p:cNvPr>
          <p:cNvPicPr>
            <a:picLocks noChangeAspect="1"/>
          </p:cNvPicPr>
          <p:nvPr/>
        </p:nvPicPr>
        <p:blipFill>
          <a:blip r:embed="rId15"/>
          <a:stretch>
            <a:fillRect/>
          </a:stretch>
        </p:blipFill>
        <p:spPr>
          <a:xfrm>
            <a:off x="9581790" y="3522342"/>
            <a:ext cx="1142814" cy="714259"/>
          </a:xfrm>
          <a:prstGeom prst="rect">
            <a:avLst/>
          </a:prstGeom>
        </p:spPr>
      </p:pic>
      <p:pic>
        <p:nvPicPr>
          <p:cNvPr id="19" name="Picture 18">
            <a:extLst>
              <a:ext uri="{FF2B5EF4-FFF2-40B4-BE49-F238E27FC236}">
                <a16:creationId xmlns:a16="http://schemas.microsoft.com/office/drawing/2014/main" id="{020B8C83-A31D-48D8-81AC-5D07462E6D83}"/>
              </a:ext>
            </a:extLst>
          </p:cNvPr>
          <p:cNvPicPr>
            <a:picLocks noChangeAspect="1"/>
          </p:cNvPicPr>
          <p:nvPr/>
        </p:nvPicPr>
        <p:blipFill>
          <a:blip r:embed="rId16"/>
          <a:stretch>
            <a:fillRect/>
          </a:stretch>
        </p:blipFill>
        <p:spPr>
          <a:xfrm>
            <a:off x="8175536" y="5773783"/>
            <a:ext cx="1185682" cy="789961"/>
          </a:xfrm>
          <a:prstGeom prst="rect">
            <a:avLst/>
          </a:prstGeom>
        </p:spPr>
      </p:pic>
      <p:pic>
        <p:nvPicPr>
          <p:cNvPr id="20" name="Picture 19">
            <a:extLst>
              <a:ext uri="{FF2B5EF4-FFF2-40B4-BE49-F238E27FC236}">
                <a16:creationId xmlns:a16="http://schemas.microsoft.com/office/drawing/2014/main" id="{72F2D99A-B2AE-4297-B6FF-CCC51093D386}"/>
              </a:ext>
            </a:extLst>
          </p:cNvPr>
          <p:cNvPicPr>
            <a:picLocks noChangeAspect="1"/>
          </p:cNvPicPr>
          <p:nvPr/>
        </p:nvPicPr>
        <p:blipFill>
          <a:blip r:embed="rId17"/>
          <a:stretch>
            <a:fillRect/>
          </a:stretch>
        </p:blipFill>
        <p:spPr>
          <a:xfrm>
            <a:off x="9581790" y="5773783"/>
            <a:ext cx="1142814" cy="761399"/>
          </a:xfrm>
          <a:prstGeom prst="rect">
            <a:avLst/>
          </a:prstGeom>
          <a:ln>
            <a:solidFill>
              <a:schemeClr val="tx1"/>
            </a:solidFill>
          </a:ln>
        </p:spPr>
      </p:pic>
      <p:pic>
        <p:nvPicPr>
          <p:cNvPr id="21" name="Picture 20">
            <a:extLst>
              <a:ext uri="{FF2B5EF4-FFF2-40B4-BE49-F238E27FC236}">
                <a16:creationId xmlns:a16="http://schemas.microsoft.com/office/drawing/2014/main" id="{6BD754D6-6ECC-46D5-BB28-1BC9623B73F4}"/>
              </a:ext>
            </a:extLst>
          </p:cNvPr>
          <p:cNvPicPr>
            <a:picLocks noChangeAspect="1"/>
          </p:cNvPicPr>
          <p:nvPr/>
        </p:nvPicPr>
        <p:blipFill>
          <a:blip r:embed="rId18"/>
          <a:stretch>
            <a:fillRect/>
          </a:stretch>
        </p:blipFill>
        <p:spPr>
          <a:xfrm>
            <a:off x="9581790" y="4693887"/>
            <a:ext cx="1142814" cy="762248"/>
          </a:xfrm>
          <a:prstGeom prst="rect">
            <a:avLst/>
          </a:prstGeom>
        </p:spPr>
      </p:pic>
      <p:pic>
        <p:nvPicPr>
          <p:cNvPr id="22" name="Picture 21">
            <a:extLst>
              <a:ext uri="{FF2B5EF4-FFF2-40B4-BE49-F238E27FC236}">
                <a16:creationId xmlns:a16="http://schemas.microsoft.com/office/drawing/2014/main" id="{24F20CE1-9F6F-4D50-BE0A-9525B9DF1A4C}"/>
              </a:ext>
            </a:extLst>
          </p:cNvPr>
          <p:cNvPicPr>
            <a:picLocks noChangeAspect="1"/>
          </p:cNvPicPr>
          <p:nvPr/>
        </p:nvPicPr>
        <p:blipFill>
          <a:blip r:embed="rId19"/>
          <a:stretch>
            <a:fillRect/>
          </a:stretch>
        </p:blipFill>
        <p:spPr>
          <a:xfrm>
            <a:off x="0" y="6369763"/>
            <a:ext cx="536494" cy="487722"/>
          </a:xfrm>
          <a:prstGeom prst="rect">
            <a:avLst/>
          </a:prstGeom>
        </p:spPr>
      </p:pic>
    </p:spTree>
    <p:extLst>
      <p:ext uri="{BB962C8B-B14F-4D97-AF65-F5344CB8AC3E}">
        <p14:creationId xmlns:p14="http://schemas.microsoft.com/office/powerpoint/2010/main" val="900132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5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5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heel(1)">
                                      <p:cBhvr>
                                        <p:cTn id="39" dur="2000"/>
                                        <p:tgtEl>
                                          <p:spTgt spid="16"/>
                                        </p:tgtEl>
                                      </p:cBhvr>
                                    </p:animEffect>
                                  </p:childTnLst>
                                </p:cTn>
                              </p:par>
                              <p:par>
                                <p:cTn id="40" presetID="21" presetClass="entr" presetSubtype="1"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par>
                                <p:cTn id="43" presetID="21" presetClass="entr" presetSubtype="1"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heel(1)">
                                      <p:cBhvr>
                                        <p:cTn id="45" dur="2000"/>
                                        <p:tgtEl>
                                          <p:spTgt spid="17"/>
                                        </p:tgtEl>
                                      </p:cBhvr>
                                    </p:animEffect>
                                  </p:childTnLst>
                                </p:cTn>
                              </p:par>
                              <p:par>
                                <p:cTn id="46" presetID="21" presetClass="entr" presetSubtype="1"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heel(1)">
                                      <p:cBhvr>
                                        <p:cTn id="48" dur="2000"/>
                                        <p:tgtEl>
                                          <p:spTgt spid="21"/>
                                        </p:tgtEl>
                                      </p:cBhvr>
                                    </p:animEffect>
                                  </p:childTnLst>
                                </p:cTn>
                              </p:par>
                              <p:par>
                                <p:cTn id="49" presetID="21" presetClass="entr" presetSubtype="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heel(1)">
                                      <p:cBhvr>
                                        <p:cTn id="51" dur="2000"/>
                                        <p:tgtEl>
                                          <p:spTgt spid="19"/>
                                        </p:tgtEl>
                                      </p:cBhvr>
                                    </p:animEffect>
                                  </p:childTnLst>
                                </p:cTn>
                              </p:par>
                              <p:par>
                                <p:cTn id="52" presetID="21" presetClass="entr" presetSubtype="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heel(1)">
                                      <p:cBhvr>
                                        <p:cTn id="5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99F2D69-3B86-4369-BDF7-127C702BCCAB}"/>
              </a:ext>
            </a:extLst>
          </p:cNvPr>
          <p:cNvGraphicFramePr>
            <a:graphicFrameLocks noChangeAspect="1"/>
          </p:cNvGraphicFramePr>
          <p:nvPr>
            <p:extLst>
              <p:ext uri="{D42A27DB-BD31-4B8C-83A1-F6EECF244321}">
                <p14:modId xmlns:p14="http://schemas.microsoft.com/office/powerpoint/2010/main" val="2944069865"/>
              </p:ext>
            </p:extLst>
          </p:nvPr>
        </p:nvGraphicFramePr>
        <p:xfrm>
          <a:off x="7585736" y="60919"/>
          <a:ext cx="4232207" cy="3270342"/>
        </p:xfrm>
        <a:graphic>
          <a:graphicData uri="http://schemas.openxmlformats.org/presentationml/2006/ole">
            <mc:AlternateContent xmlns:mc="http://schemas.openxmlformats.org/markup-compatibility/2006">
              <mc:Choice xmlns:v="urn:schemas-microsoft-com:vml" Requires="v">
                <p:oleObj spid="_x0000_s14998" name="Acrobat Document" r:id="rId4" imgW="7543652" imgH="5829300" progId="AcroExch.Document.DC">
                  <p:embed/>
                </p:oleObj>
              </mc:Choice>
              <mc:Fallback>
                <p:oleObj name="Acrobat Document" r:id="rId4" imgW="7543652" imgH="5829300" progId="AcroExch.Document.DC">
                  <p:embed/>
                  <p:pic>
                    <p:nvPicPr>
                      <p:cNvPr id="0" name=""/>
                      <p:cNvPicPr/>
                      <p:nvPr/>
                    </p:nvPicPr>
                    <p:blipFill>
                      <a:blip r:embed="rId5"/>
                      <a:stretch>
                        <a:fillRect/>
                      </a:stretch>
                    </p:blipFill>
                    <p:spPr>
                      <a:xfrm>
                        <a:off x="7585736" y="60919"/>
                        <a:ext cx="4232207" cy="3270342"/>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2A61BBDA-80F9-4518-921C-2B50974AB33A}"/>
              </a:ext>
            </a:extLst>
          </p:cNvPr>
          <p:cNvGraphicFramePr>
            <a:graphicFrameLocks noChangeAspect="1"/>
          </p:cNvGraphicFramePr>
          <p:nvPr>
            <p:extLst>
              <p:ext uri="{D42A27DB-BD31-4B8C-83A1-F6EECF244321}">
                <p14:modId xmlns:p14="http://schemas.microsoft.com/office/powerpoint/2010/main" val="2344281311"/>
              </p:ext>
            </p:extLst>
          </p:nvPr>
        </p:nvGraphicFramePr>
        <p:xfrm>
          <a:off x="3763416" y="2761676"/>
          <a:ext cx="4211432" cy="3254289"/>
        </p:xfrm>
        <a:graphic>
          <a:graphicData uri="http://schemas.openxmlformats.org/presentationml/2006/ole">
            <mc:AlternateContent xmlns:mc="http://schemas.openxmlformats.org/markup-compatibility/2006">
              <mc:Choice xmlns:v="urn:schemas-microsoft-com:vml" Requires="v">
                <p:oleObj spid="_x0000_s14999" name="Acrobat Document" r:id="rId6" imgW="7543652" imgH="5829300" progId="AcroExch.Document.DC">
                  <p:embed/>
                </p:oleObj>
              </mc:Choice>
              <mc:Fallback>
                <p:oleObj name="Acrobat Document" r:id="rId6" imgW="7543652" imgH="5829300" progId="AcroExch.Document.DC">
                  <p:embed/>
                  <p:pic>
                    <p:nvPicPr>
                      <p:cNvPr id="0" name=""/>
                      <p:cNvPicPr/>
                      <p:nvPr/>
                    </p:nvPicPr>
                    <p:blipFill>
                      <a:blip r:embed="rId7"/>
                      <a:stretch>
                        <a:fillRect/>
                      </a:stretch>
                    </p:blipFill>
                    <p:spPr>
                      <a:xfrm>
                        <a:off x="3763416" y="2761676"/>
                        <a:ext cx="4211432" cy="3254289"/>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8D1AEC6A-1FFC-4F91-9AE1-C4BD685444A0}"/>
              </a:ext>
            </a:extLst>
          </p:cNvPr>
          <p:cNvGraphicFramePr>
            <a:graphicFrameLocks noChangeAspect="1"/>
          </p:cNvGraphicFramePr>
          <p:nvPr>
            <p:extLst>
              <p:ext uri="{D42A27DB-BD31-4B8C-83A1-F6EECF244321}">
                <p14:modId xmlns:p14="http://schemas.microsoft.com/office/powerpoint/2010/main" val="796395924"/>
              </p:ext>
            </p:extLst>
          </p:nvPr>
        </p:nvGraphicFramePr>
        <p:xfrm>
          <a:off x="20774" y="2761676"/>
          <a:ext cx="4232206" cy="3270341"/>
        </p:xfrm>
        <a:graphic>
          <a:graphicData uri="http://schemas.openxmlformats.org/presentationml/2006/ole">
            <mc:AlternateContent xmlns:mc="http://schemas.openxmlformats.org/markup-compatibility/2006">
              <mc:Choice xmlns:v="urn:schemas-microsoft-com:vml" Requires="v">
                <p:oleObj spid="_x0000_s15000" name="Acrobat Document" r:id="rId8" imgW="7543652" imgH="5829300" progId="AcroExch.Document.DC">
                  <p:embed/>
                </p:oleObj>
              </mc:Choice>
              <mc:Fallback>
                <p:oleObj name="Acrobat Document" r:id="rId8" imgW="7543652" imgH="5829300" progId="AcroExch.Document.DC">
                  <p:embed/>
                  <p:pic>
                    <p:nvPicPr>
                      <p:cNvPr id="0" name=""/>
                      <p:cNvPicPr/>
                      <p:nvPr/>
                    </p:nvPicPr>
                    <p:blipFill>
                      <a:blip r:embed="rId9"/>
                      <a:stretch>
                        <a:fillRect/>
                      </a:stretch>
                    </p:blipFill>
                    <p:spPr>
                      <a:xfrm>
                        <a:off x="20774" y="2761676"/>
                        <a:ext cx="4232206" cy="3270341"/>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3199D55-F925-4A1B-9438-59C951CE23FB}"/>
              </a:ext>
            </a:extLst>
          </p:cNvPr>
          <p:cNvGraphicFramePr>
            <a:graphicFrameLocks noChangeAspect="1"/>
          </p:cNvGraphicFramePr>
          <p:nvPr>
            <p:extLst>
              <p:ext uri="{D42A27DB-BD31-4B8C-83A1-F6EECF244321}">
                <p14:modId xmlns:p14="http://schemas.microsoft.com/office/powerpoint/2010/main" val="1155656343"/>
              </p:ext>
            </p:extLst>
          </p:nvPr>
        </p:nvGraphicFramePr>
        <p:xfrm>
          <a:off x="3742642" y="76971"/>
          <a:ext cx="4232206" cy="3270341"/>
        </p:xfrm>
        <a:graphic>
          <a:graphicData uri="http://schemas.openxmlformats.org/presentationml/2006/ole">
            <mc:AlternateContent xmlns:mc="http://schemas.openxmlformats.org/markup-compatibility/2006">
              <mc:Choice xmlns:v="urn:schemas-microsoft-com:vml" Requires="v">
                <p:oleObj spid="_x0000_s15001" name="Acrobat Document" r:id="rId10" imgW="7543652" imgH="5829300" progId="AcroExch.Document.DC">
                  <p:embed/>
                </p:oleObj>
              </mc:Choice>
              <mc:Fallback>
                <p:oleObj name="Acrobat Document" r:id="rId10" imgW="7543652" imgH="5829300" progId="AcroExch.Document.DC">
                  <p:embed/>
                  <p:pic>
                    <p:nvPicPr>
                      <p:cNvPr id="0" name=""/>
                      <p:cNvPicPr/>
                      <p:nvPr/>
                    </p:nvPicPr>
                    <p:blipFill>
                      <a:blip r:embed="rId11"/>
                      <a:stretch>
                        <a:fillRect/>
                      </a:stretch>
                    </p:blipFill>
                    <p:spPr>
                      <a:xfrm>
                        <a:off x="3742642" y="76971"/>
                        <a:ext cx="4232206" cy="3270341"/>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E5889FF-9E4B-41C8-B8CD-CD10ADE8F9DB}"/>
              </a:ext>
            </a:extLst>
          </p:cNvPr>
          <p:cNvGraphicFramePr>
            <a:graphicFrameLocks noChangeAspect="1"/>
          </p:cNvGraphicFramePr>
          <p:nvPr>
            <p:extLst>
              <p:ext uri="{D42A27DB-BD31-4B8C-83A1-F6EECF244321}">
                <p14:modId xmlns:p14="http://schemas.microsoft.com/office/powerpoint/2010/main" val="814006285"/>
              </p:ext>
            </p:extLst>
          </p:nvPr>
        </p:nvGraphicFramePr>
        <p:xfrm>
          <a:off x="0" y="0"/>
          <a:ext cx="4232206" cy="3270341"/>
        </p:xfrm>
        <a:graphic>
          <a:graphicData uri="http://schemas.openxmlformats.org/presentationml/2006/ole">
            <mc:AlternateContent xmlns:mc="http://schemas.openxmlformats.org/markup-compatibility/2006">
              <mc:Choice xmlns:v="urn:schemas-microsoft-com:vml" Requires="v">
                <p:oleObj spid="_x0000_s15002" name="Acrobat Document" r:id="rId12" imgW="7543652" imgH="5829300" progId="AcroExch.Document.DC">
                  <p:embed/>
                </p:oleObj>
              </mc:Choice>
              <mc:Fallback>
                <p:oleObj name="Acrobat Document" r:id="rId12" imgW="7543652" imgH="5829300" progId="AcroExch.Document.DC">
                  <p:embed/>
                  <p:pic>
                    <p:nvPicPr>
                      <p:cNvPr id="0" name=""/>
                      <p:cNvPicPr/>
                      <p:nvPr/>
                    </p:nvPicPr>
                    <p:blipFill>
                      <a:blip r:embed="rId13"/>
                      <a:stretch>
                        <a:fillRect/>
                      </a:stretch>
                    </p:blipFill>
                    <p:spPr>
                      <a:xfrm>
                        <a:off x="0" y="0"/>
                        <a:ext cx="4232206" cy="3270341"/>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B515B561-72B4-473E-BBCC-714102BA9303}"/>
              </a:ext>
            </a:extLst>
          </p:cNvPr>
          <p:cNvPicPr>
            <a:picLocks noChangeAspect="1"/>
          </p:cNvPicPr>
          <p:nvPr/>
        </p:nvPicPr>
        <p:blipFill>
          <a:blip r:embed="rId14"/>
          <a:stretch>
            <a:fillRect/>
          </a:stretch>
        </p:blipFill>
        <p:spPr>
          <a:xfrm>
            <a:off x="8716901" y="3263620"/>
            <a:ext cx="1969875" cy="2250400"/>
          </a:xfrm>
          <a:prstGeom prst="rect">
            <a:avLst/>
          </a:prstGeom>
        </p:spPr>
      </p:pic>
      <p:pic>
        <p:nvPicPr>
          <p:cNvPr id="8" name="Picture 7">
            <a:extLst>
              <a:ext uri="{FF2B5EF4-FFF2-40B4-BE49-F238E27FC236}">
                <a16:creationId xmlns:a16="http://schemas.microsoft.com/office/drawing/2014/main" id="{72116F4C-2FC8-40F5-B309-0333AD6056E7}"/>
              </a:ext>
            </a:extLst>
          </p:cNvPr>
          <p:cNvPicPr>
            <a:picLocks noChangeAspect="1"/>
          </p:cNvPicPr>
          <p:nvPr/>
        </p:nvPicPr>
        <p:blipFill>
          <a:blip r:embed="rId15"/>
          <a:stretch>
            <a:fillRect/>
          </a:stretch>
        </p:blipFill>
        <p:spPr>
          <a:xfrm>
            <a:off x="20774" y="6367789"/>
            <a:ext cx="536494" cy="487722"/>
          </a:xfrm>
          <a:prstGeom prst="rect">
            <a:avLst/>
          </a:prstGeom>
        </p:spPr>
      </p:pic>
    </p:spTree>
    <p:extLst>
      <p:ext uri="{BB962C8B-B14F-4D97-AF65-F5344CB8AC3E}">
        <p14:creationId xmlns:p14="http://schemas.microsoft.com/office/powerpoint/2010/main" val="1537199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CF9693-8B4C-4D2B-9223-B6902C73B41A}"/>
              </a:ext>
            </a:extLst>
          </p:cNvPr>
          <p:cNvSpPr txBox="1"/>
          <p:nvPr/>
        </p:nvSpPr>
        <p:spPr>
          <a:xfrm>
            <a:off x="2686594" y="2413337"/>
            <a:ext cx="6818811" cy="1015663"/>
          </a:xfrm>
          <a:prstGeom prst="rect">
            <a:avLst/>
          </a:prstGeom>
          <a:noFill/>
        </p:spPr>
        <p:txBody>
          <a:bodyPr wrap="square" rtlCol="0">
            <a:spAutoFit/>
          </a:bodyPr>
          <a:lstStyle/>
          <a:p>
            <a:pPr algn="ctr" rtl="1"/>
            <a:r>
              <a:rPr lang="fa-IR" sz="6000" dirty="0">
                <a:solidFill>
                  <a:schemeClr val="accent1">
                    <a:lumMod val="50000"/>
                  </a:schemeClr>
                </a:solidFill>
              </a:rPr>
              <a:t>داستان ما</a:t>
            </a:r>
            <a:endParaRPr lang="en-US" sz="6000" dirty="0">
              <a:solidFill>
                <a:schemeClr val="accent1">
                  <a:lumMod val="50000"/>
                </a:schemeClr>
              </a:solidFill>
            </a:endParaRPr>
          </a:p>
        </p:txBody>
      </p:sp>
      <p:pic>
        <p:nvPicPr>
          <p:cNvPr id="3" name="Picture 2">
            <a:extLst>
              <a:ext uri="{FF2B5EF4-FFF2-40B4-BE49-F238E27FC236}">
                <a16:creationId xmlns:a16="http://schemas.microsoft.com/office/drawing/2014/main" id="{86E39E58-2E4C-4AA1-BADD-0575265370DC}"/>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2577869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0DE125-BC42-48FB-AF83-793C4276FD43}"/>
              </a:ext>
            </a:extLst>
          </p:cNvPr>
          <p:cNvSpPr txBox="1"/>
          <p:nvPr/>
        </p:nvSpPr>
        <p:spPr>
          <a:xfrm>
            <a:off x="1412966" y="596779"/>
            <a:ext cx="9366068" cy="523220"/>
          </a:xfrm>
          <a:prstGeom prst="rect">
            <a:avLst/>
          </a:prstGeom>
          <a:noFill/>
        </p:spPr>
        <p:txBody>
          <a:bodyPr wrap="square" rtlCol="0">
            <a:spAutoFit/>
          </a:bodyPr>
          <a:lstStyle/>
          <a:p>
            <a:pPr algn="ctr" rtl="1"/>
            <a:r>
              <a:rPr lang="fa-IR" sz="2800" dirty="0"/>
              <a:t>صنایع کشور با مشکلات متعددی درخصوص تامین الکتروموتور مواجه اند</a:t>
            </a:r>
            <a:endParaRPr lang="en-US" sz="2800" dirty="0"/>
          </a:p>
        </p:txBody>
      </p:sp>
      <p:sp>
        <p:nvSpPr>
          <p:cNvPr id="3" name="TextBox 2">
            <a:extLst>
              <a:ext uri="{FF2B5EF4-FFF2-40B4-BE49-F238E27FC236}">
                <a16:creationId xmlns:a16="http://schemas.microsoft.com/office/drawing/2014/main" id="{F3778338-8B91-4EFC-A222-5DEC94D4B48F}"/>
              </a:ext>
            </a:extLst>
          </p:cNvPr>
          <p:cNvSpPr txBox="1"/>
          <p:nvPr/>
        </p:nvSpPr>
        <p:spPr>
          <a:xfrm>
            <a:off x="4659086" y="1650300"/>
            <a:ext cx="2873828" cy="523220"/>
          </a:xfrm>
          <a:prstGeom prst="rect">
            <a:avLst/>
          </a:prstGeom>
          <a:noFill/>
        </p:spPr>
        <p:txBody>
          <a:bodyPr wrap="square" rtlCol="0">
            <a:spAutoFit/>
          </a:bodyPr>
          <a:lstStyle/>
          <a:p>
            <a:pPr algn="ctr" rtl="1"/>
            <a:r>
              <a:rPr lang="fa-IR" sz="2800" dirty="0"/>
              <a:t>از جمله</a:t>
            </a:r>
            <a:endParaRPr lang="en-US" sz="2800" dirty="0"/>
          </a:p>
        </p:txBody>
      </p:sp>
      <p:sp>
        <p:nvSpPr>
          <p:cNvPr id="4" name="TextBox 3">
            <a:extLst>
              <a:ext uri="{FF2B5EF4-FFF2-40B4-BE49-F238E27FC236}">
                <a16:creationId xmlns:a16="http://schemas.microsoft.com/office/drawing/2014/main" id="{20C36EF6-AE25-4438-8A86-8ACAB2344056}"/>
              </a:ext>
            </a:extLst>
          </p:cNvPr>
          <p:cNvSpPr txBox="1"/>
          <p:nvPr/>
        </p:nvSpPr>
        <p:spPr>
          <a:xfrm>
            <a:off x="6716486" y="2272934"/>
            <a:ext cx="4062548" cy="954107"/>
          </a:xfrm>
          <a:prstGeom prst="rect">
            <a:avLst/>
          </a:prstGeom>
          <a:noFill/>
        </p:spPr>
        <p:txBody>
          <a:bodyPr wrap="square" rtlCol="0">
            <a:spAutoFit/>
          </a:bodyPr>
          <a:lstStyle/>
          <a:p>
            <a:pPr algn="ctr" rtl="1"/>
            <a:r>
              <a:rPr lang="fa-IR" sz="2800" dirty="0">
                <a:solidFill>
                  <a:schemeClr val="accent2">
                    <a:lumMod val="75000"/>
                  </a:schemeClr>
                </a:solidFill>
              </a:rPr>
              <a:t>نادر بودن تامین کننده قابل اطمینان</a:t>
            </a:r>
            <a:endParaRPr lang="en-US" sz="2800" dirty="0">
              <a:solidFill>
                <a:schemeClr val="accent2">
                  <a:lumMod val="75000"/>
                </a:schemeClr>
              </a:solidFill>
            </a:endParaRPr>
          </a:p>
        </p:txBody>
      </p:sp>
      <p:sp>
        <p:nvSpPr>
          <p:cNvPr id="5" name="TextBox 4">
            <a:extLst>
              <a:ext uri="{FF2B5EF4-FFF2-40B4-BE49-F238E27FC236}">
                <a16:creationId xmlns:a16="http://schemas.microsoft.com/office/drawing/2014/main" id="{3295F8A7-4B8E-4539-B3B2-A35021DF886C}"/>
              </a:ext>
            </a:extLst>
          </p:cNvPr>
          <p:cNvSpPr txBox="1"/>
          <p:nvPr/>
        </p:nvSpPr>
        <p:spPr>
          <a:xfrm>
            <a:off x="1412966" y="3846403"/>
            <a:ext cx="4062549" cy="954107"/>
          </a:xfrm>
          <a:prstGeom prst="rect">
            <a:avLst/>
          </a:prstGeom>
          <a:noFill/>
        </p:spPr>
        <p:txBody>
          <a:bodyPr wrap="square" rtlCol="0">
            <a:spAutoFit/>
          </a:bodyPr>
          <a:lstStyle/>
          <a:p>
            <a:pPr algn="ctr" rtl="1"/>
            <a:r>
              <a:rPr lang="fa-IR" sz="2800" dirty="0">
                <a:solidFill>
                  <a:schemeClr val="accent4">
                    <a:lumMod val="50000"/>
                  </a:schemeClr>
                </a:solidFill>
              </a:rPr>
              <a:t>عدم دسترسی مستقیم به</a:t>
            </a:r>
          </a:p>
          <a:p>
            <a:pPr algn="ctr" rtl="1"/>
            <a:r>
              <a:rPr lang="fa-IR" sz="2800" dirty="0">
                <a:solidFill>
                  <a:schemeClr val="accent4">
                    <a:lumMod val="50000"/>
                  </a:schemeClr>
                </a:solidFill>
              </a:rPr>
              <a:t> شرکت های معتبر اروپایی</a:t>
            </a:r>
            <a:endParaRPr lang="en-US" sz="2800" dirty="0">
              <a:solidFill>
                <a:schemeClr val="accent4">
                  <a:lumMod val="50000"/>
                </a:schemeClr>
              </a:solidFill>
            </a:endParaRPr>
          </a:p>
        </p:txBody>
      </p:sp>
      <p:sp>
        <p:nvSpPr>
          <p:cNvPr id="6" name="TextBox 5">
            <a:extLst>
              <a:ext uri="{FF2B5EF4-FFF2-40B4-BE49-F238E27FC236}">
                <a16:creationId xmlns:a16="http://schemas.microsoft.com/office/drawing/2014/main" id="{C4204B91-7037-45B5-9263-D084E5EC9998}"/>
              </a:ext>
            </a:extLst>
          </p:cNvPr>
          <p:cNvSpPr txBox="1"/>
          <p:nvPr/>
        </p:nvSpPr>
        <p:spPr>
          <a:xfrm>
            <a:off x="6716486" y="3630960"/>
            <a:ext cx="4062548" cy="1384995"/>
          </a:xfrm>
          <a:prstGeom prst="rect">
            <a:avLst/>
          </a:prstGeom>
          <a:noFill/>
        </p:spPr>
        <p:txBody>
          <a:bodyPr wrap="square" rtlCol="0">
            <a:spAutoFit/>
          </a:bodyPr>
          <a:lstStyle/>
          <a:p>
            <a:pPr algn="ctr" rtl="1"/>
            <a:r>
              <a:rPr lang="fa-IR" sz="2800" dirty="0">
                <a:solidFill>
                  <a:schemeClr val="accent2">
                    <a:lumMod val="50000"/>
                  </a:schemeClr>
                </a:solidFill>
              </a:rPr>
              <a:t>مشکلات فنی و بازرگانی خرید موتورهای نو و جایگزینی موتورهای قدیمی</a:t>
            </a:r>
            <a:endParaRPr lang="en-US" sz="2800" dirty="0">
              <a:solidFill>
                <a:schemeClr val="accent2">
                  <a:lumMod val="50000"/>
                </a:schemeClr>
              </a:solidFill>
            </a:endParaRPr>
          </a:p>
        </p:txBody>
      </p:sp>
      <p:sp>
        <p:nvSpPr>
          <p:cNvPr id="7" name="TextBox 6">
            <a:extLst>
              <a:ext uri="{FF2B5EF4-FFF2-40B4-BE49-F238E27FC236}">
                <a16:creationId xmlns:a16="http://schemas.microsoft.com/office/drawing/2014/main" id="{003948B5-7BBB-48AA-AD8F-0A2C3B3E1663}"/>
              </a:ext>
            </a:extLst>
          </p:cNvPr>
          <p:cNvSpPr txBox="1"/>
          <p:nvPr/>
        </p:nvSpPr>
        <p:spPr>
          <a:xfrm>
            <a:off x="1412967" y="2272936"/>
            <a:ext cx="4062548" cy="523220"/>
          </a:xfrm>
          <a:prstGeom prst="rect">
            <a:avLst/>
          </a:prstGeom>
          <a:noFill/>
        </p:spPr>
        <p:txBody>
          <a:bodyPr wrap="square" rtlCol="0">
            <a:spAutoFit/>
          </a:bodyPr>
          <a:lstStyle/>
          <a:p>
            <a:pPr algn="ctr" rtl="1"/>
            <a:r>
              <a:rPr lang="fa-IR" sz="2800" dirty="0">
                <a:solidFill>
                  <a:schemeClr val="accent4">
                    <a:lumMod val="75000"/>
                  </a:schemeClr>
                </a:solidFill>
              </a:rPr>
              <a:t>موتورهایی با کیفیت پایین</a:t>
            </a:r>
            <a:endParaRPr lang="en-US" sz="2800" dirty="0">
              <a:solidFill>
                <a:schemeClr val="accent4">
                  <a:lumMod val="75000"/>
                </a:schemeClr>
              </a:solidFill>
            </a:endParaRPr>
          </a:p>
        </p:txBody>
      </p:sp>
      <p:pic>
        <p:nvPicPr>
          <p:cNvPr id="8" name="Picture 7">
            <a:extLst>
              <a:ext uri="{FF2B5EF4-FFF2-40B4-BE49-F238E27FC236}">
                <a16:creationId xmlns:a16="http://schemas.microsoft.com/office/drawing/2014/main" id="{60A83C69-9CE6-49B1-A80D-4E98B636E3D7}"/>
              </a:ext>
            </a:extLst>
          </p:cNvPr>
          <p:cNvPicPr>
            <a:picLocks noChangeAspect="1"/>
          </p:cNvPicPr>
          <p:nvPr/>
        </p:nvPicPr>
        <p:blipFill>
          <a:blip r:embed="rId2"/>
          <a:stretch>
            <a:fillRect/>
          </a:stretch>
        </p:blipFill>
        <p:spPr>
          <a:xfrm>
            <a:off x="0" y="6370278"/>
            <a:ext cx="536494" cy="487722"/>
          </a:xfrm>
          <a:prstGeom prst="rect">
            <a:avLst/>
          </a:prstGeom>
        </p:spPr>
      </p:pic>
    </p:spTree>
    <p:extLst>
      <p:ext uri="{BB962C8B-B14F-4D97-AF65-F5344CB8AC3E}">
        <p14:creationId xmlns:p14="http://schemas.microsoft.com/office/powerpoint/2010/main" val="17531693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1FE92C-95F8-4856-9B48-30FCE74A6D49}"/>
              </a:ext>
            </a:extLst>
          </p:cNvPr>
          <p:cNvSpPr txBox="1"/>
          <p:nvPr/>
        </p:nvSpPr>
        <p:spPr>
          <a:xfrm>
            <a:off x="4025536" y="610029"/>
            <a:ext cx="4140926" cy="523220"/>
          </a:xfrm>
          <a:prstGeom prst="rect">
            <a:avLst/>
          </a:prstGeom>
          <a:noFill/>
        </p:spPr>
        <p:txBody>
          <a:bodyPr wrap="square" rtlCol="0">
            <a:spAutoFit/>
          </a:bodyPr>
          <a:lstStyle/>
          <a:p>
            <a:pPr algn="ctr" rtl="1"/>
            <a:r>
              <a:rPr lang="fa-IR" sz="2800" dirty="0"/>
              <a:t>حاصل</a:t>
            </a:r>
            <a:endParaRPr lang="en-US" sz="2800" dirty="0"/>
          </a:p>
        </p:txBody>
      </p:sp>
      <p:sp>
        <p:nvSpPr>
          <p:cNvPr id="3" name="TextBox 2">
            <a:extLst>
              <a:ext uri="{FF2B5EF4-FFF2-40B4-BE49-F238E27FC236}">
                <a16:creationId xmlns:a16="http://schemas.microsoft.com/office/drawing/2014/main" id="{79436EAB-C165-47B1-ACEB-8366A7236F4E}"/>
              </a:ext>
            </a:extLst>
          </p:cNvPr>
          <p:cNvSpPr txBox="1"/>
          <p:nvPr/>
        </p:nvSpPr>
        <p:spPr>
          <a:xfrm>
            <a:off x="2144485" y="2274838"/>
            <a:ext cx="7903029" cy="2308324"/>
          </a:xfrm>
          <a:prstGeom prst="rect">
            <a:avLst/>
          </a:prstGeom>
          <a:noFill/>
        </p:spPr>
        <p:txBody>
          <a:bodyPr wrap="square" rtlCol="0">
            <a:spAutoFit/>
          </a:bodyPr>
          <a:lstStyle/>
          <a:p>
            <a:pPr algn="ctr" rtl="1"/>
            <a:r>
              <a:rPr lang="fa-IR" sz="7200" dirty="0">
                <a:solidFill>
                  <a:srgbClr val="C00000"/>
                </a:solidFill>
              </a:rPr>
              <a:t>افزایش</a:t>
            </a:r>
            <a:r>
              <a:rPr lang="fa-IR" sz="7200" dirty="0"/>
              <a:t> هزینه های نگهداری و بهره برداری </a:t>
            </a:r>
            <a:endParaRPr lang="en-US" sz="7200" dirty="0"/>
          </a:p>
        </p:txBody>
      </p:sp>
      <p:pic>
        <p:nvPicPr>
          <p:cNvPr id="4" name="Picture 3">
            <a:extLst>
              <a:ext uri="{FF2B5EF4-FFF2-40B4-BE49-F238E27FC236}">
                <a16:creationId xmlns:a16="http://schemas.microsoft.com/office/drawing/2014/main" id="{A39E76A6-4B84-4F20-89F0-A43203DA0E80}"/>
              </a:ext>
            </a:extLst>
          </p:cNvPr>
          <p:cNvPicPr>
            <a:picLocks noChangeAspect="1"/>
          </p:cNvPicPr>
          <p:nvPr/>
        </p:nvPicPr>
        <p:blipFill>
          <a:blip r:embed="rId2"/>
          <a:stretch>
            <a:fillRect/>
          </a:stretch>
        </p:blipFill>
        <p:spPr>
          <a:xfrm>
            <a:off x="0" y="6370278"/>
            <a:ext cx="536494" cy="487722"/>
          </a:xfrm>
          <a:prstGeom prst="rect">
            <a:avLst/>
          </a:prstGeom>
        </p:spPr>
      </p:pic>
    </p:spTree>
    <p:extLst>
      <p:ext uri="{BB962C8B-B14F-4D97-AF65-F5344CB8AC3E}">
        <p14:creationId xmlns:p14="http://schemas.microsoft.com/office/powerpoint/2010/main" val="15424041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FC103B-AD84-4E7E-8EAD-E36A9AB18B1A}"/>
              </a:ext>
            </a:extLst>
          </p:cNvPr>
          <p:cNvSpPr txBox="1"/>
          <p:nvPr/>
        </p:nvSpPr>
        <p:spPr>
          <a:xfrm>
            <a:off x="2707275" y="496502"/>
            <a:ext cx="6511835" cy="1446550"/>
          </a:xfrm>
          <a:prstGeom prst="rect">
            <a:avLst/>
          </a:prstGeom>
          <a:noFill/>
        </p:spPr>
        <p:txBody>
          <a:bodyPr wrap="square" rtlCol="0">
            <a:spAutoFit/>
          </a:bodyPr>
          <a:lstStyle/>
          <a:p>
            <a:pPr algn="ctr" rtl="1"/>
            <a:r>
              <a:rPr lang="fa-IR" sz="3200" dirty="0">
                <a:solidFill>
                  <a:schemeClr val="accent1">
                    <a:lumMod val="75000"/>
                  </a:schemeClr>
                </a:solidFill>
              </a:rPr>
              <a:t>شرکت ویستا جم صنعت</a:t>
            </a:r>
          </a:p>
          <a:p>
            <a:pPr algn="ctr" rtl="1"/>
            <a:r>
              <a:rPr lang="fa-IR" sz="2800" dirty="0"/>
              <a:t> </a:t>
            </a:r>
          </a:p>
          <a:p>
            <a:pPr algn="ctr" rtl="1"/>
            <a:r>
              <a:rPr lang="fa-IR" sz="2800" dirty="0"/>
              <a:t>با بهره گیری از دانش </a:t>
            </a:r>
            <a:r>
              <a:rPr lang="fa-IR" sz="2800" dirty="0">
                <a:solidFill>
                  <a:schemeClr val="accent6">
                    <a:lumMod val="50000"/>
                  </a:schemeClr>
                </a:solidFill>
              </a:rPr>
              <a:t>فنی</a:t>
            </a:r>
            <a:r>
              <a:rPr lang="fa-IR" sz="2800" dirty="0"/>
              <a:t> و امکانات </a:t>
            </a:r>
            <a:r>
              <a:rPr lang="fa-IR" sz="2800" dirty="0">
                <a:solidFill>
                  <a:schemeClr val="accent6">
                    <a:lumMod val="50000"/>
                  </a:schemeClr>
                </a:solidFill>
              </a:rPr>
              <a:t>بازرگانی</a:t>
            </a:r>
            <a:r>
              <a:rPr lang="fa-IR" sz="2800" dirty="0"/>
              <a:t> معتبر</a:t>
            </a:r>
            <a:endParaRPr lang="en-US" sz="2800" dirty="0"/>
          </a:p>
        </p:txBody>
      </p:sp>
      <p:sp>
        <p:nvSpPr>
          <p:cNvPr id="3" name="TextBox 2">
            <a:extLst>
              <a:ext uri="{FF2B5EF4-FFF2-40B4-BE49-F238E27FC236}">
                <a16:creationId xmlns:a16="http://schemas.microsoft.com/office/drawing/2014/main" id="{B73B9F7F-58F6-4EC6-9E3A-290903FFAB26}"/>
              </a:ext>
            </a:extLst>
          </p:cNvPr>
          <p:cNvSpPr txBox="1"/>
          <p:nvPr/>
        </p:nvSpPr>
        <p:spPr>
          <a:xfrm>
            <a:off x="3069770" y="2519121"/>
            <a:ext cx="5786846" cy="954107"/>
          </a:xfrm>
          <a:prstGeom prst="rect">
            <a:avLst/>
          </a:prstGeom>
          <a:noFill/>
        </p:spPr>
        <p:txBody>
          <a:bodyPr wrap="square" rtlCol="0">
            <a:spAutoFit/>
          </a:bodyPr>
          <a:lstStyle/>
          <a:p>
            <a:pPr algn="ctr" rtl="1"/>
            <a:r>
              <a:rPr lang="fa-IR" sz="2800" dirty="0"/>
              <a:t>بعنوان نمایندگی </a:t>
            </a:r>
            <a:r>
              <a:rPr lang="fa-IR" sz="2800" dirty="0">
                <a:solidFill>
                  <a:srgbClr val="7030A0"/>
                </a:solidFill>
              </a:rPr>
              <a:t>انحصاری فنی و بازرگانی </a:t>
            </a:r>
            <a:r>
              <a:rPr lang="fa-IR" sz="2800" dirty="0"/>
              <a:t> شرکت </a:t>
            </a:r>
            <a:r>
              <a:rPr lang="fa-IR" sz="2800" dirty="0">
                <a:solidFill>
                  <a:schemeClr val="accent1">
                    <a:lumMod val="75000"/>
                  </a:schemeClr>
                </a:solidFill>
              </a:rPr>
              <a:t>فوکه</a:t>
            </a:r>
            <a:r>
              <a:rPr lang="fa-IR" sz="2800" dirty="0"/>
              <a:t> بلژیک</a:t>
            </a:r>
            <a:endParaRPr lang="en-US" sz="2800" dirty="0"/>
          </a:p>
        </p:txBody>
      </p:sp>
      <p:sp>
        <p:nvSpPr>
          <p:cNvPr id="6" name="TextBox 5">
            <a:extLst>
              <a:ext uri="{FF2B5EF4-FFF2-40B4-BE49-F238E27FC236}">
                <a16:creationId xmlns:a16="http://schemas.microsoft.com/office/drawing/2014/main" id="{241C97C0-5B35-4FAA-9D14-2C88C41FB535}"/>
              </a:ext>
            </a:extLst>
          </p:cNvPr>
          <p:cNvSpPr txBox="1"/>
          <p:nvPr/>
        </p:nvSpPr>
        <p:spPr>
          <a:xfrm>
            <a:off x="1249680" y="4049297"/>
            <a:ext cx="9692640" cy="954107"/>
          </a:xfrm>
          <a:prstGeom prst="rect">
            <a:avLst/>
          </a:prstGeom>
          <a:noFill/>
        </p:spPr>
        <p:txBody>
          <a:bodyPr wrap="square" rtlCol="0">
            <a:spAutoFit/>
          </a:bodyPr>
          <a:lstStyle/>
          <a:p>
            <a:pPr algn="ctr" rtl="1"/>
            <a:r>
              <a:rPr lang="fa-IR" sz="2800" dirty="0"/>
              <a:t>ضمن ارایه خدمات </a:t>
            </a:r>
            <a:r>
              <a:rPr lang="fa-IR" sz="2800" dirty="0">
                <a:solidFill>
                  <a:schemeClr val="accent6">
                    <a:lumMod val="75000"/>
                  </a:schemeClr>
                </a:solidFill>
              </a:rPr>
              <a:t>مشاوره</a:t>
            </a:r>
            <a:r>
              <a:rPr lang="fa-IR" sz="2800" dirty="0"/>
              <a:t> به صنایع امکان تامین موتورهای </a:t>
            </a:r>
            <a:r>
              <a:rPr lang="fa-IR" sz="2800" dirty="0">
                <a:solidFill>
                  <a:schemeClr val="accent6">
                    <a:lumMod val="75000"/>
                  </a:schemeClr>
                </a:solidFill>
              </a:rPr>
              <a:t>با کیفیت </a:t>
            </a:r>
            <a:r>
              <a:rPr lang="fa-IR" sz="2800" dirty="0"/>
              <a:t>اروپایی، طراحی موتورهای </a:t>
            </a:r>
            <a:r>
              <a:rPr lang="fa-IR" sz="2800" dirty="0">
                <a:solidFill>
                  <a:schemeClr val="accent6">
                    <a:lumMod val="75000"/>
                  </a:schemeClr>
                </a:solidFill>
              </a:rPr>
              <a:t>خاص</a:t>
            </a:r>
            <a:r>
              <a:rPr lang="fa-IR" sz="2800" dirty="0"/>
              <a:t> و یا </a:t>
            </a:r>
            <a:r>
              <a:rPr lang="fa-IR" sz="2800" dirty="0">
                <a:solidFill>
                  <a:schemeClr val="accent6">
                    <a:lumMod val="75000"/>
                  </a:schemeClr>
                </a:solidFill>
              </a:rPr>
              <a:t>جایگزینی</a:t>
            </a:r>
            <a:r>
              <a:rPr lang="fa-IR" sz="2800" dirty="0"/>
              <a:t> موتورهای قدیمی را فراهم می نماید</a:t>
            </a:r>
            <a:endParaRPr lang="en-US" sz="2800" dirty="0"/>
          </a:p>
        </p:txBody>
      </p:sp>
      <p:pic>
        <p:nvPicPr>
          <p:cNvPr id="7" name="Picture 6">
            <a:extLst>
              <a:ext uri="{FF2B5EF4-FFF2-40B4-BE49-F238E27FC236}">
                <a16:creationId xmlns:a16="http://schemas.microsoft.com/office/drawing/2014/main" id="{AA6DFD9A-5EFF-4838-808E-BFD4D3EC5EE9}"/>
              </a:ext>
            </a:extLst>
          </p:cNvPr>
          <p:cNvPicPr>
            <a:picLocks noChangeAspect="1"/>
          </p:cNvPicPr>
          <p:nvPr/>
        </p:nvPicPr>
        <p:blipFill>
          <a:blip r:embed="rId2"/>
          <a:stretch>
            <a:fillRect/>
          </a:stretch>
        </p:blipFill>
        <p:spPr>
          <a:xfrm>
            <a:off x="0" y="6370278"/>
            <a:ext cx="536494" cy="487722"/>
          </a:xfrm>
          <a:prstGeom prst="rect">
            <a:avLst/>
          </a:prstGeom>
        </p:spPr>
      </p:pic>
    </p:spTree>
    <p:extLst>
      <p:ext uri="{BB962C8B-B14F-4D97-AF65-F5344CB8AC3E}">
        <p14:creationId xmlns:p14="http://schemas.microsoft.com/office/powerpoint/2010/main" val="238850995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1A2E68-374E-480E-B3F2-DBC350D8A369}"/>
              </a:ext>
            </a:extLst>
          </p:cNvPr>
          <p:cNvSpPr txBox="1"/>
          <p:nvPr/>
        </p:nvSpPr>
        <p:spPr>
          <a:xfrm>
            <a:off x="2706188" y="428178"/>
            <a:ext cx="6779623" cy="6001643"/>
          </a:xfrm>
          <a:prstGeom prst="rect">
            <a:avLst/>
          </a:prstGeom>
          <a:noFill/>
        </p:spPr>
        <p:txBody>
          <a:bodyPr wrap="square" rtlCol="0">
            <a:spAutoFit/>
          </a:bodyPr>
          <a:lstStyle/>
          <a:p>
            <a:pPr algn="ctr" rtl="1"/>
            <a:r>
              <a:rPr lang="fa-IR" sz="3200" dirty="0"/>
              <a:t>این </a:t>
            </a:r>
            <a:r>
              <a:rPr lang="fa-IR" sz="3200" dirty="0">
                <a:solidFill>
                  <a:schemeClr val="accent1">
                    <a:lumMod val="75000"/>
                  </a:schemeClr>
                </a:solidFill>
              </a:rPr>
              <a:t>خدمات</a:t>
            </a:r>
            <a:r>
              <a:rPr lang="fa-IR" sz="3200" dirty="0"/>
              <a:t> </a:t>
            </a:r>
          </a:p>
          <a:p>
            <a:pPr algn="ctr" rtl="1"/>
            <a:r>
              <a:rPr lang="fa-IR" sz="3200" dirty="0">
                <a:solidFill>
                  <a:srgbClr val="CC0099"/>
                </a:solidFill>
              </a:rPr>
              <a:t>صنایع</a:t>
            </a:r>
            <a:r>
              <a:rPr lang="fa-IR" sz="3200" dirty="0"/>
              <a:t>  را از </a:t>
            </a:r>
          </a:p>
          <a:p>
            <a:pPr algn="ctr" rtl="1"/>
            <a:endParaRPr lang="fa-IR" sz="3200" dirty="0"/>
          </a:p>
          <a:p>
            <a:pPr algn="ctr" rtl="1"/>
            <a:r>
              <a:rPr lang="fa-IR" sz="3200" dirty="0">
                <a:solidFill>
                  <a:schemeClr val="accent6">
                    <a:lumMod val="75000"/>
                  </a:schemeClr>
                </a:solidFill>
              </a:rPr>
              <a:t>هزینه های جبران ناپذیر خرید کالای بی کیفیت</a:t>
            </a:r>
          </a:p>
          <a:p>
            <a:pPr algn="ctr" rtl="1"/>
            <a:endParaRPr lang="fa-IR" sz="3200" dirty="0"/>
          </a:p>
          <a:p>
            <a:pPr algn="ctr" rtl="1"/>
            <a:r>
              <a:rPr lang="fa-IR" sz="3200" dirty="0">
                <a:solidFill>
                  <a:schemeClr val="accent6">
                    <a:lumMod val="50000"/>
                  </a:schemeClr>
                </a:solidFill>
              </a:rPr>
              <a:t> عدم انتخاب فنی صحیح الکتروموتور</a:t>
            </a:r>
          </a:p>
          <a:p>
            <a:pPr algn="ctr" rtl="1"/>
            <a:endParaRPr lang="fa-IR" sz="3200" dirty="0">
              <a:solidFill>
                <a:schemeClr val="accent6">
                  <a:lumMod val="50000"/>
                </a:schemeClr>
              </a:solidFill>
            </a:endParaRPr>
          </a:p>
          <a:p>
            <a:pPr algn="ctr" rtl="1"/>
            <a:r>
              <a:rPr lang="fa-IR" sz="3200" dirty="0">
                <a:solidFill>
                  <a:schemeClr val="accent6">
                    <a:lumMod val="75000"/>
                  </a:schemeClr>
                </a:solidFill>
              </a:rPr>
              <a:t>هزینه های سربار نگهداری و بهره برداری</a:t>
            </a:r>
          </a:p>
          <a:p>
            <a:pPr algn="ctr" rtl="1"/>
            <a:endParaRPr lang="fa-IR" sz="3200" dirty="0"/>
          </a:p>
          <a:p>
            <a:pPr algn="ctr" rtl="1"/>
            <a:r>
              <a:rPr lang="fa-IR" sz="3200" dirty="0">
                <a:solidFill>
                  <a:schemeClr val="accent6">
                    <a:lumMod val="50000"/>
                  </a:schemeClr>
                </a:solidFill>
              </a:rPr>
              <a:t> عدم اطمینان در اصالت کالای خریداری شده</a:t>
            </a:r>
          </a:p>
          <a:p>
            <a:pPr algn="ctr" rtl="1"/>
            <a:endParaRPr lang="fa-IR" sz="3200" dirty="0"/>
          </a:p>
          <a:p>
            <a:pPr algn="ctr" rtl="1"/>
            <a:r>
              <a:rPr lang="fa-IR" sz="3200" dirty="0"/>
              <a:t> </a:t>
            </a:r>
            <a:r>
              <a:rPr lang="fa-IR" sz="3200" dirty="0">
                <a:solidFill>
                  <a:schemeClr val="accent1">
                    <a:lumMod val="75000"/>
                  </a:schemeClr>
                </a:solidFill>
              </a:rPr>
              <a:t>نجات</a:t>
            </a:r>
            <a:r>
              <a:rPr lang="fa-IR" sz="3200" dirty="0"/>
              <a:t> می دهد</a:t>
            </a:r>
            <a:endParaRPr lang="en-US" sz="3200" dirty="0"/>
          </a:p>
        </p:txBody>
      </p:sp>
      <p:pic>
        <p:nvPicPr>
          <p:cNvPr id="3" name="Picture 2">
            <a:extLst>
              <a:ext uri="{FF2B5EF4-FFF2-40B4-BE49-F238E27FC236}">
                <a16:creationId xmlns:a16="http://schemas.microsoft.com/office/drawing/2014/main" id="{879E32E5-0278-4EE4-AAFE-284E9114D8A0}"/>
              </a:ext>
            </a:extLst>
          </p:cNvPr>
          <p:cNvPicPr>
            <a:picLocks noChangeAspect="1"/>
          </p:cNvPicPr>
          <p:nvPr/>
        </p:nvPicPr>
        <p:blipFill>
          <a:blip r:embed="rId2"/>
          <a:stretch>
            <a:fillRect/>
          </a:stretch>
        </p:blipFill>
        <p:spPr>
          <a:xfrm>
            <a:off x="0" y="6370278"/>
            <a:ext cx="536494" cy="487722"/>
          </a:xfrm>
          <a:prstGeom prst="rect">
            <a:avLst/>
          </a:prstGeom>
        </p:spPr>
      </p:pic>
    </p:spTree>
    <p:extLst>
      <p:ext uri="{BB962C8B-B14F-4D97-AF65-F5344CB8AC3E}">
        <p14:creationId xmlns:p14="http://schemas.microsoft.com/office/powerpoint/2010/main" val="27433211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on the side of a road&#10;&#10;Description automatically generated">
            <a:extLst>
              <a:ext uri="{FF2B5EF4-FFF2-40B4-BE49-F238E27FC236}">
                <a16:creationId xmlns:a16="http://schemas.microsoft.com/office/drawing/2014/main" id="{633EF81B-0C15-40F8-99EE-F16B10577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pic>
        <p:nvPicPr>
          <p:cNvPr id="2" name="Picture 1">
            <a:extLst>
              <a:ext uri="{FF2B5EF4-FFF2-40B4-BE49-F238E27FC236}">
                <a16:creationId xmlns:a16="http://schemas.microsoft.com/office/drawing/2014/main" id="{F81B80DA-D4E7-4B6F-AFAF-25165EB81813}"/>
              </a:ext>
            </a:extLst>
          </p:cNvPr>
          <p:cNvPicPr>
            <a:picLocks noChangeAspect="1"/>
          </p:cNvPicPr>
          <p:nvPr/>
        </p:nvPicPr>
        <p:blipFill>
          <a:blip r:embed="rId4"/>
          <a:stretch>
            <a:fillRect/>
          </a:stretch>
        </p:blipFill>
        <p:spPr>
          <a:xfrm>
            <a:off x="0" y="6370278"/>
            <a:ext cx="536494" cy="487722"/>
          </a:xfrm>
          <a:prstGeom prst="rect">
            <a:avLst/>
          </a:prstGeom>
        </p:spPr>
      </p:pic>
      <p:sp>
        <p:nvSpPr>
          <p:cNvPr id="3" name="TextBox 2">
            <a:extLst>
              <a:ext uri="{FF2B5EF4-FFF2-40B4-BE49-F238E27FC236}">
                <a16:creationId xmlns:a16="http://schemas.microsoft.com/office/drawing/2014/main" id="{6EBFC915-D48E-4279-A01B-DE56A104F135}"/>
              </a:ext>
            </a:extLst>
          </p:cNvPr>
          <p:cNvSpPr txBox="1"/>
          <p:nvPr/>
        </p:nvSpPr>
        <p:spPr>
          <a:xfrm>
            <a:off x="1244776" y="6000946"/>
            <a:ext cx="9721497" cy="369332"/>
          </a:xfrm>
          <a:prstGeom prst="rect">
            <a:avLst/>
          </a:prstGeom>
          <a:noFill/>
        </p:spPr>
        <p:txBody>
          <a:bodyPr wrap="square" rtlCol="0">
            <a:spAutoFit/>
          </a:bodyPr>
          <a:lstStyle/>
          <a:p>
            <a:pPr algn="ctr" rtl="1"/>
            <a:r>
              <a:rPr lang="fa-IR" dirty="0"/>
              <a:t>نمای بیرونی کارخانه فوکه و در ادامه قسمت هایی از کارگاه های مختلف را تا آنجا که اجازه نمایش عمومی داریم را تقدیم می کنم </a:t>
            </a:r>
            <a:endParaRPr lang="en-US" dirty="0"/>
          </a:p>
        </p:txBody>
      </p:sp>
    </p:spTree>
    <p:extLst>
      <p:ext uri="{BB962C8B-B14F-4D97-AF65-F5344CB8AC3E}">
        <p14:creationId xmlns:p14="http://schemas.microsoft.com/office/powerpoint/2010/main" val="12441114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0"/>
                                        <p:tgtEl>
                                          <p:spTgt spid="5"/>
                                        </p:tgtEl>
                                      </p:cBhvr>
                                    </p:animEffect>
                                  </p:childTnLst>
                                </p:cTn>
                              </p:par>
                              <p:par>
                                <p:cTn id="8" presetID="14" presetClass="entr" presetSubtype="1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b="1" dirty="0">
                <a:solidFill>
                  <a:schemeClr val="accent1">
                    <a:lumMod val="50000"/>
                  </a:schemeClr>
                </a:solidFill>
              </a:rPr>
              <a:t>توانمندی های بازرگانی</a:t>
            </a:r>
            <a:endParaRPr lang="en-US" dirty="0">
              <a:solidFill>
                <a:schemeClr val="accent1">
                  <a:lumMod val="50000"/>
                </a:schemeClr>
              </a:solidFill>
            </a:endParaRPr>
          </a:p>
        </p:txBody>
      </p:sp>
      <p:sp>
        <p:nvSpPr>
          <p:cNvPr id="3" name="Content Placeholder 2"/>
          <p:cNvSpPr>
            <a:spLocks noGrp="1"/>
          </p:cNvSpPr>
          <p:nvPr>
            <p:ph idx="1"/>
          </p:nvPr>
        </p:nvSpPr>
        <p:spPr>
          <a:xfrm>
            <a:off x="838200" y="2244436"/>
            <a:ext cx="10515600" cy="4534736"/>
          </a:xfrm>
        </p:spPr>
        <p:txBody>
          <a:bodyPr>
            <a:normAutofit/>
          </a:bodyPr>
          <a:lstStyle/>
          <a:p>
            <a:pPr lvl="0" algn="r" rtl="1"/>
            <a:r>
              <a:rPr lang="fa-IR" sz="4000" dirty="0">
                <a:solidFill>
                  <a:schemeClr val="accent1">
                    <a:lumMod val="75000"/>
                  </a:schemeClr>
                </a:solidFill>
              </a:rPr>
              <a:t>انجام کلیه سفارشات علی رغم تحریم های بین الملل با ایران </a:t>
            </a:r>
            <a:endParaRPr lang="en-US" sz="4000" dirty="0">
              <a:solidFill>
                <a:schemeClr val="accent1">
                  <a:lumMod val="75000"/>
                </a:schemeClr>
              </a:solidFill>
            </a:endParaRPr>
          </a:p>
          <a:p>
            <a:pPr lvl="0" algn="r" rtl="1"/>
            <a:r>
              <a:rPr lang="fa-IR" sz="4000" dirty="0">
                <a:solidFill>
                  <a:schemeClr val="accent1">
                    <a:lumMod val="75000"/>
                  </a:schemeClr>
                </a:solidFill>
              </a:rPr>
              <a:t>امکان ثبت سفارش مستقیم به شرکت </a:t>
            </a:r>
            <a:r>
              <a:rPr lang="en-US" sz="4000" dirty="0">
                <a:solidFill>
                  <a:schemeClr val="accent1">
                    <a:lumMod val="75000"/>
                  </a:schemeClr>
                </a:solidFill>
              </a:rPr>
              <a:t>FOCQUET </a:t>
            </a:r>
            <a:r>
              <a:rPr lang="fa-IR" sz="4000" dirty="0">
                <a:solidFill>
                  <a:schemeClr val="accent1">
                    <a:lumMod val="75000"/>
                  </a:schemeClr>
                </a:solidFill>
              </a:rPr>
              <a:t> بلژیک </a:t>
            </a:r>
            <a:endParaRPr lang="en-US" sz="4000" dirty="0">
              <a:solidFill>
                <a:schemeClr val="accent1">
                  <a:lumMod val="75000"/>
                </a:schemeClr>
              </a:solidFill>
            </a:endParaRPr>
          </a:p>
          <a:p>
            <a:pPr lvl="0" algn="r" rtl="1"/>
            <a:r>
              <a:rPr lang="fa-IR" sz="4000" dirty="0">
                <a:solidFill>
                  <a:schemeClr val="accent1">
                    <a:lumMod val="75000"/>
                  </a:schemeClr>
                </a:solidFill>
              </a:rPr>
              <a:t>انجام امور بازرگانی از طریق دفتر صادرات شرکت فوکه، برلین - آلمان  </a:t>
            </a:r>
            <a:endParaRPr lang="en-US" sz="4000" dirty="0">
              <a:solidFill>
                <a:schemeClr val="accent1">
                  <a:lumMod val="75000"/>
                </a:schemeClr>
              </a:solidFill>
            </a:endParaRPr>
          </a:p>
          <a:p>
            <a:pPr lvl="0" algn="r" rtl="1"/>
            <a:r>
              <a:rPr lang="fa-IR" sz="4000" dirty="0">
                <a:solidFill>
                  <a:schemeClr val="accent1">
                    <a:lumMod val="75000"/>
                  </a:schemeClr>
                </a:solidFill>
              </a:rPr>
              <a:t>کلیه الکتروموتورها  </a:t>
            </a:r>
            <a:r>
              <a:rPr lang="en-US" sz="4000" dirty="0">
                <a:solidFill>
                  <a:schemeClr val="accent1">
                    <a:lumMod val="75000"/>
                  </a:schemeClr>
                </a:solidFill>
              </a:rPr>
              <a:t>MADE IN EU – BELGIUM</a:t>
            </a:r>
          </a:p>
          <a:p>
            <a:pPr lvl="0" algn="r" rtl="1"/>
            <a:r>
              <a:rPr lang="fa-IR" sz="4000" dirty="0">
                <a:solidFill>
                  <a:schemeClr val="accent1">
                    <a:lumMod val="75000"/>
                  </a:schemeClr>
                </a:solidFill>
              </a:rPr>
              <a:t>امکان بازرسی کالا  در مبدا </a:t>
            </a:r>
            <a:endParaRPr lang="en-US" sz="4000" dirty="0">
              <a:solidFill>
                <a:schemeClr val="accent1">
                  <a:lumMod val="75000"/>
                </a:schemeClr>
              </a:solidFill>
            </a:endParaRPr>
          </a:p>
          <a:p>
            <a:pPr marL="0" indent="0" algn="r" rtl="1">
              <a:buNone/>
            </a:pPr>
            <a:endParaRPr lang="en-US" sz="3600" dirty="0">
              <a:solidFill>
                <a:schemeClr val="accent1">
                  <a:lumMod val="75000"/>
                </a:schemeClr>
              </a:solidFill>
              <a:cs typeface="B Mitra" panose="00000400000000000000" pitchFamily="2" charset="-78"/>
            </a:endParaRPr>
          </a:p>
        </p:txBody>
      </p:sp>
      <p:pic>
        <p:nvPicPr>
          <p:cNvPr id="4" name="Picture 3">
            <a:extLst>
              <a:ext uri="{FF2B5EF4-FFF2-40B4-BE49-F238E27FC236}">
                <a16:creationId xmlns:a16="http://schemas.microsoft.com/office/drawing/2014/main" id="{88D570E8-4F07-455F-BB7B-E4DBE9ADC2F7}"/>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27380112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96322A-E7BE-40A9-8142-1A0FC5527BD1}"/>
              </a:ext>
            </a:extLst>
          </p:cNvPr>
          <p:cNvSpPr txBox="1"/>
          <p:nvPr/>
        </p:nvSpPr>
        <p:spPr>
          <a:xfrm>
            <a:off x="326966" y="612844"/>
            <a:ext cx="11538067" cy="5632311"/>
          </a:xfrm>
          <a:prstGeom prst="rect">
            <a:avLst/>
          </a:prstGeom>
          <a:noFill/>
        </p:spPr>
        <p:txBody>
          <a:bodyPr wrap="square" rtlCol="0">
            <a:spAutoFit/>
          </a:bodyPr>
          <a:lstStyle/>
          <a:p>
            <a:pPr marL="571500" lvl="0" indent="-571500" algn="r" rtl="1">
              <a:buFont typeface="Arial" panose="020B0604020202020204" pitchFamily="34" charset="0"/>
              <a:buChar char="•"/>
            </a:pPr>
            <a:r>
              <a:rPr lang="fa-IR" sz="3600" dirty="0">
                <a:solidFill>
                  <a:schemeClr val="accent1">
                    <a:lumMod val="75000"/>
                  </a:schemeClr>
                </a:solidFill>
              </a:rPr>
              <a:t>امکان ارایه کالا </a:t>
            </a:r>
            <a:r>
              <a:rPr lang="fa-IR" sz="3600" dirty="0" err="1">
                <a:solidFill>
                  <a:schemeClr val="accent1">
                    <a:lumMod val="75000"/>
                  </a:schemeClr>
                </a:solidFill>
              </a:rPr>
              <a:t>بصورت</a:t>
            </a:r>
            <a:r>
              <a:rPr lang="fa-IR" sz="3600" dirty="0">
                <a:solidFill>
                  <a:schemeClr val="accent1">
                    <a:lumMod val="75000"/>
                  </a:schemeClr>
                </a:solidFill>
              </a:rPr>
              <a:t> </a:t>
            </a:r>
            <a:r>
              <a:rPr lang="en-US" sz="3600" dirty="0">
                <a:solidFill>
                  <a:schemeClr val="accent1">
                    <a:lumMod val="75000"/>
                  </a:schemeClr>
                </a:solidFill>
              </a:rPr>
              <a:t>EX-WORK </a:t>
            </a:r>
            <a:r>
              <a:rPr lang="fa-IR" sz="3600" dirty="0">
                <a:solidFill>
                  <a:schemeClr val="accent1">
                    <a:lumMod val="75000"/>
                  </a:schemeClr>
                </a:solidFill>
              </a:rPr>
              <a:t> "تحویل در درب کارخانه سازنده" و یا </a:t>
            </a:r>
            <a:r>
              <a:rPr lang="fa-IR" sz="3600" dirty="0" err="1">
                <a:solidFill>
                  <a:schemeClr val="accent1">
                    <a:lumMod val="75000"/>
                  </a:schemeClr>
                </a:solidFill>
              </a:rPr>
              <a:t>بصورت</a:t>
            </a:r>
            <a:r>
              <a:rPr lang="fa-IR" sz="3600" dirty="0">
                <a:solidFill>
                  <a:schemeClr val="accent1">
                    <a:lumMod val="75000"/>
                  </a:schemeClr>
                </a:solidFill>
              </a:rPr>
              <a:t> </a:t>
            </a:r>
            <a:r>
              <a:rPr lang="en-US" sz="3600" dirty="0">
                <a:solidFill>
                  <a:schemeClr val="accent1">
                    <a:lumMod val="75000"/>
                  </a:schemeClr>
                </a:solidFill>
              </a:rPr>
              <a:t>CPT </a:t>
            </a:r>
            <a:r>
              <a:rPr lang="fa-IR" sz="3600" dirty="0">
                <a:solidFill>
                  <a:schemeClr val="accent1">
                    <a:lumMod val="75000"/>
                  </a:schemeClr>
                </a:solidFill>
              </a:rPr>
              <a:t> در </a:t>
            </a:r>
            <a:r>
              <a:rPr lang="fa-IR" sz="3600" dirty="0" err="1">
                <a:solidFill>
                  <a:schemeClr val="accent1">
                    <a:lumMod val="75000"/>
                  </a:schemeClr>
                </a:solidFill>
              </a:rPr>
              <a:t>گمرکات</a:t>
            </a:r>
            <a:r>
              <a:rPr lang="fa-IR" sz="3600" dirty="0">
                <a:solidFill>
                  <a:schemeClr val="accent1">
                    <a:lumMod val="75000"/>
                  </a:schemeClr>
                </a:solidFill>
              </a:rPr>
              <a:t> ایران. </a:t>
            </a:r>
          </a:p>
          <a:p>
            <a:pPr marL="571500" lvl="0" indent="-571500" algn="r" rtl="1">
              <a:buFont typeface="Arial" panose="020B0604020202020204" pitchFamily="34" charset="0"/>
              <a:buChar char="•"/>
            </a:pPr>
            <a:endParaRPr lang="en-US" sz="3600" dirty="0">
              <a:solidFill>
                <a:schemeClr val="accent1">
                  <a:lumMod val="75000"/>
                </a:schemeClr>
              </a:solidFill>
            </a:endParaRPr>
          </a:p>
          <a:p>
            <a:pPr marL="571500" lvl="0" indent="-571500" algn="r" rtl="1">
              <a:buFont typeface="Arial" panose="020B0604020202020204" pitchFamily="34" charset="0"/>
              <a:buChar char="•"/>
            </a:pPr>
            <a:r>
              <a:rPr lang="fa-IR" sz="3600" dirty="0">
                <a:solidFill>
                  <a:schemeClr val="accent1">
                    <a:lumMod val="75000"/>
                  </a:schemeClr>
                </a:solidFill>
              </a:rPr>
              <a:t>بهترین قیمت رقابتی در اتحادیه اروپا</a:t>
            </a:r>
          </a:p>
          <a:p>
            <a:pPr lvl="0" algn="r" rtl="1"/>
            <a:endParaRPr lang="en-US" sz="3600" dirty="0">
              <a:solidFill>
                <a:schemeClr val="accent1">
                  <a:lumMod val="75000"/>
                </a:schemeClr>
              </a:solidFill>
            </a:endParaRPr>
          </a:p>
          <a:p>
            <a:pPr marL="571500" lvl="0" indent="-571500" algn="r" rtl="1">
              <a:buFont typeface="Arial" panose="020B0604020202020204" pitchFamily="34" charset="0"/>
              <a:buChar char="•"/>
            </a:pPr>
            <a:r>
              <a:rPr lang="fa-IR" sz="3600" dirty="0">
                <a:solidFill>
                  <a:schemeClr val="accent1">
                    <a:lumMod val="75000"/>
                  </a:schemeClr>
                </a:solidFill>
              </a:rPr>
              <a:t>بزرگترین موجودی </a:t>
            </a:r>
            <a:r>
              <a:rPr lang="en-US" sz="3600" dirty="0">
                <a:solidFill>
                  <a:schemeClr val="accent1">
                    <a:lumMod val="75000"/>
                  </a:schemeClr>
                </a:solidFill>
              </a:rPr>
              <a:t>Stock in Warehouse) </a:t>
            </a:r>
            <a:r>
              <a:rPr lang="fa-IR" sz="3600" dirty="0">
                <a:solidFill>
                  <a:schemeClr val="accent1">
                    <a:lumMod val="75000"/>
                  </a:schemeClr>
                </a:solidFill>
              </a:rPr>
              <a:t>) در اروپای غربی با بیش از </a:t>
            </a:r>
            <a:r>
              <a:rPr lang="en-US" sz="3600" dirty="0">
                <a:solidFill>
                  <a:schemeClr val="accent1">
                    <a:lumMod val="75000"/>
                  </a:schemeClr>
                </a:solidFill>
              </a:rPr>
              <a:t>20,000</a:t>
            </a:r>
            <a:r>
              <a:rPr lang="fa-IR" sz="3600" dirty="0">
                <a:solidFill>
                  <a:schemeClr val="accent1">
                    <a:lumMod val="75000"/>
                  </a:schemeClr>
                </a:solidFill>
              </a:rPr>
              <a:t> عدد انواع </a:t>
            </a:r>
            <a:r>
              <a:rPr lang="fa-IR" sz="3600" dirty="0" err="1">
                <a:solidFill>
                  <a:schemeClr val="accent1">
                    <a:lumMod val="75000"/>
                  </a:schemeClr>
                </a:solidFill>
              </a:rPr>
              <a:t>الکتروموتور</a:t>
            </a:r>
            <a:endParaRPr lang="fa-IR" sz="3600" dirty="0">
              <a:solidFill>
                <a:schemeClr val="accent1">
                  <a:lumMod val="75000"/>
                </a:schemeClr>
              </a:solidFill>
            </a:endParaRPr>
          </a:p>
          <a:p>
            <a:pPr marL="571500" lvl="0" indent="-571500" algn="r" rtl="1">
              <a:buFont typeface="Arial" panose="020B0604020202020204" pitchFamily="34" charset="0"/>
              <a:buChar char="•"/>
            </a:pPr>
            <a:endParaRPr lang="en-US" sz="3600" dirty="0">
              <a:solidFill>
                <a:schemeClr val="accent1">
                  <a:lumMod val="75000"/>
                </a:schemeClr>
              </a:solidFill>
            </a:endParaRPr>
          </a:p>
          <a:p>
            <a:pPr marL="571500" lvl="0" indent="-571500" algn="r" rtl="1">
              <a:buFont typeface="Arial" panose="020B0604020202020204" pitchFamily="34" charset="0"/>
              <a:buChar char="•"/>
            </a:pPr>
            <a:r>
              <a:rPr lang="fa-IR" sz="3600" dirty="0">
                <a:solidFill>
                  <a:schemeClr val="accent1">
                    <a:lumMod val="75000"/>
                  </a:schemeClr>
                </a:solidFill>
              </a:rPr>
              <a:t>معتبرترین خدمات پس از فروش شامل </a:t>
            </a:r>
            <a:r>
              <a:rPr lang="fa-IR" sz="3600" dirty="0" err="1">
                <a:solidFill>
                  <a:schemeClr val="accent1">
                    <a:lumMod val="75000"/>
                  </a:schemeClr>
                </a:solidFill>
              </a:rPr>
              <a:t>وارانتی</a:t>
            </a:r>
            <a:r>
              <a:rPr lang="fa-IR" sz="3600" dirty="0">
                <a:solidFill>
                  <a:schemeClr val="accent1">
                    <a:lumMod val="75000"/>
                  </a:schemeClr>
                </a:solidFill>
              </a:rPr>
              <a:t> رسمی 18/12ماهه با ضمانت تامین قطعات  10 ساله. </a:t>
            </a:r>
            <a:endParaRPr lang="en-US" sz="3600" dirty="0">
              <a:solidFill>
                <a:schemeClr val="accent1">
                  <a:lumMod val="75000"/>
                </a:schemeClr>
              </a:solidFill>
            </a:endParaRPr>
          </a:p>
        </p:txBody>
      </p:sp>
      <p:pic>
        <p:nvPicPr>
          <p:cNvPr id="3" name="Picture 2">
            <a:extLst>
              <a:ext uri="{FF2B5EF4-FFF2-40B4-BE49-F238E27FC236}">
                <a16:creationId xmlns:a16="http://schemas.microsoft.com/office/drawing/2014/main" id="{BAFB1297-86E6-4FA1-9EB7-D892BA5CDAC6}"/>
              </a:ext>
            </a:extLst>
          </p:cNvPr>
          <p:cNvPicPr>
            <a:picLocks noChangeAspect="1"/>
          </p:cNvPicPr>
          <p:nvPr/>
        </p:nvPicPr>
        <p:blipFill>
          <a:blip r:embed="rId2"/>
          <a:stretch>
            <a:fillRect/>
          </a:stretch>
        </p:blipFill>
        <p:spPr>
          <a:xfrm>
            <a:off x="0" y="6370278"/>
            <a:ext cx="536494" cy="487722"/>
          </a:xfrm>
          <a:prstGeom prst="rect">
            <a:avLst/>
          </a:prstGeom>
        </p:spPr>
      </p:pic>
    </p:spTree>
    <p:extLst>
      <p:ext uri="{BB962C8B-B14F-4D97-AF65-F5344CB8AC3E}">
        <p14:creationId xmlns:p14="http://schemas.microsoft.com/office/powerpoint/2010/main" val="28649028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56C0F7-45F9-49D6-A360-B381FFB5E47E}"/>
              </a:ext>
            </a:extLst>
          </p:cNvPr>
          <p:cNvSpPr txBox="1"/>
          <p:nvPr/>
        </p:nvSpPr>
        <p:spPr>
          <a:xfrm>
            <a:off x="534785" y="117693"/>
            <a:ext cx="11122430" cy="7294305"/>
          </a:xfrm>
          <a:prstGeom prst="rect">
            <a:avLst/>
          </a:prstGeom>
          <a:noFill/>
        </p:spPr>
        <p:txBody>
          <a:bodyPr wrap="square" rtlCol="0">
            <a:spAutoFit/>
          </a:bodyPr>
          <a:lstStyle/>
          <a:p>
            <a:pPr marL="571500" lvl="0" indent="-571500" algn="r" rtl="1">
              <a:buFont typeface="Arial" panose="020B0604020202020204" pitchFamily="34" charset="0"/>
              <a:buChar char="•"/>
            </a:pPr>
            <a:endParaRPr lang="en-US" sz="3600" dirty="0">
              <a:solidFill>
                <a:schemeClr val="accent1">
                  <a:lumMod val="75000"/>
                </a:schemeClr>
              </a:solidFill>
            </a:endParaRPr>
          </a:p>
          <a:p>
            <a:pPr marL="571500" lvl="0" indent="-571500" algn="r" rtl="1">
              <a:buFont typeface="Arial" panose="020B0604020202020204" pitchFamily="34" charset="0"/>
              <a:buChar char="•"/>
            </a:pPr>
            <a:r>
              <a:rPr lang="fa-IR" sz="3600" dirty="0">
                <a:solidFill>
                  <a:schemeClr val="accent1">
                    <a:lumMod val="75000"/>
                  </a:schemeClr>
                </a:solidFill>
              </a:rPr>
              <a:t>امکان حضور کارشناس فنی از شرکت فوکه جهت نصب ، راه اندازی و آموزش.</a:t>
            </a:r>
          </a:p>
          <a:p>
            <a:pPr marL="571500" lvl="0" indent="-571500" algn="r" rtl="1">
              <a:buFont typeface="Arial" panose="020B0604020202020204" pitchFamily="34" charset="0"/>
              <a:buChar char="•"/>
            </a:pPr>
            <a:endParaRPr lang="en-US" sz="3600" dirty="0">
              <a:solidFill>
                <a:schemeClr val="accent1">
                  <a:lumMod val="75000"/>
                </a:schemeClr>
              </a:solidFill>
            </a:endParaRPr>
          </a:p>
          <a:p>
            <a:pPr marL="571500" lvl="0" indent="-571500" algn="r" rtl="1">
              <a:buFont typeface="Arial" panose="020B0604020202020204" pitchFamily="34" charset="0"/>
              <a:buChar char="•"/>
            </a:pPr>
            <a:r>
              <a:rPr lang="fa-IR" sz="3600" dirty="0">
                <a:solidFill>
                  <a:schemeClr val="accent1">
                    <a:lumMod val="75000"/>
                  </a:schemeClr>
                </a:solidFill>
              </a:rPr>
              <a:t>ارایه کلیه اطلاعات فنی شامل نقشه ها ، کاتالوگ ها و  </a:t>
            </a:r>
            <a:r>
              <a:rPr lang="en-US" sz="3600" dirty="0">
                <a:solidFill>
                  <a:schemeClr val="accent1">
                    <a:lumMod val="75000"/>
                  </a:schemeClr>
                </a:solidFill>
              </a:rPr>
              <a:t>Test Report</a:t>
            </a:r>
            <a:r>
              <a:rPr lang="fa-IR" sz="3600" dirty="0">
                <a:solidFill>
                  <a:schemeClr val="accent1">
                    <a:lumMod val="75000"/>
                  </a:schemeClr>
                </a:solidFill>
              </a:rPr>
              <a:t> به همراه موتور به خریدار.</a:t>
            </a:r>
          </a:p>
          <a:p>
            <a:pPr lvl="0" algn="r" rtl="1"/>
            <a:endParaRPr lang="en-US" sz="3600" dirty="0">
              <a:solidFill>
                <a:schemeClr val="accent1">
                  <a:lumMod val="75000"/>
                </a:schemeClr>
              </a:solidFill>
            </a:endParaRPr>
          </a:p>
          <a:p>
            <a:pPr marL="571500" lvl="0" indent="-571500" algn="r" rtl="1">
              <a:buFont typeface="Arial" panose="020B0604020202020204" pitchFamily="34" charset="0"/>
              <a:buChar char="•"/>
            </a:pPr>
            <a:r>
              <a:rPr lang="fa-IR" sz="3600" b="1" dirty="0">
                <a:solidFill>
                  <a:schemeClr val="accent1">
                    <a:lumMod val="75000"/>
                  </a:schemeClr>
                </a:solidFill>
              </a:rPr>
              <a:t>حضور در لیست تامین کنندگان ( </a:t>
            </a:r>
            <a:r>
              <a:rPr lang="en-US" sz="3600" b="1" dirty="0">
                <a:solidFill>
                  <a:schemeClr val="accent1">
                    <a:lumMod val="75000"/>
                  </a:schemeClr>
                </a:solidFill>
              </a:rPr>
              <a:t>AVL </a:t>
            </a:r>
            <a:r>
              <a:rPr lang="fa-IR" sz="3600" b="1" dirty="0">
                <a:solidFill>
                  <a:schemeClr val="accent1">
                    <a:lumMod val="75000"/>
                  </a:schemeClr>
                </a:solidFill>
              </a:rPr>
              <a:t> )</a:t>
            </a:r>
            <a:r>
              <a:rPr lang="fa-IR" sz="3600" dirty="0">
                <a:solidFill>
                  <a:schemeClr val="accent1">
                    <a:lumMod val="75000"/>
                  </a:schemeClr>
                </a:solidFill>
              </a:rPr>
              <a:t>  شرکت های :  مجتمع فولاد مبارکه اصفهان ، مجتمع فولاد خراسان ، مجتمع فولاد </a:t>
            </a:r>
            <a:r>
              <a:rPr lang="fa-IR" sz="3600" dirty="0" err="1">
                <a:solidFill>
                  <a:schemeClr val="accent1">
                    <a:lumMod val="75000"/>
                  </a:schemeClr>
                </a:solidFill>
              </a:rPr>
              <a:t>هرمزگان</a:t>
            </a:r>
            <a:r>
              <a:rPr lang="fa-IR" sz="3600" dirty="0">
                <a:solidFill>
                  <a:schemeClr val="accent1">
                    <a:lumMod val="75000"/>
                  </a:schemeClr>
                </a:solidFill>
              </a:rPr>
              <a:t> ،  فولاد خوزستان ، فولاد آلیاژی ایران ، فولاد آذربایجان ، فولاد کویر کاشان ،  فولاد ارفع </a:t>
            </a:r>
            <a:r>
              <a:rPr lang="fa-IR" sz="3600" dirty="0" err="1">
                <a:solidFill>
                  <a:schemeClr val="accent1">
                    <a:lumMod val="75000"/>
                  </a:schemeClr>
                </a:solidFill>
              </a:rPr>
              <a:t>اردکان</a:t>
            </a:r>
            <a:r>
              <a:rPr lang="fa-IR" sz="3600" dirty="0">
                <a:solidFill>
                  <a:schemeClr val="accent1">
                    <a:lumMod val="75000"/>
                  </a:schemeClr>
                </a:solidFill>
              </a:rPr>
              <a:t> ، سنگ آهن مرکزی ایران ، فولاد سیرجان ایرانیان . </a:t>
            </a:r>
            <a:endParaRPr lang="en-US" sz="3600" dirty="0">
              <a:solidFill>
                <a:schemeClr val="accent1">
                  <a:lumMod val="75000"/>
                </a:schemeClr>
              </a:solidFill>
            </a:endParaRPr>
          </a:p>
          <a:p>
            <a:pPr marL="571500" indent="-571500" algn="r" rtl="1">
              <a:buFont typeface="Arial" panose="020B0604020202020204" pitchFamily="34" charset="0"/>
              <a:buChar char="•"/>
            </a:pPr>
            <a:endParaRPr lang="en-US" sz="3600" dirty="0">
              <a:solidFill>
                <a:schemeClr val="accent1">
                  <a:lumMod val="75000"/>
                </a:schemeClr>
              </a:solidFill>
            </a:endParaRPr>
          </a:p>
        </p:txBody>
      </p:sp>
      <p:pic>
        <p:nvPicPr>
          <p:cNvPr id="3" name="Picture 2">
            <a:extLst>
              <a:ext uri="{FF2B5EF4-FFF2-40B4-BE49-F238E27FC236}">
                <a16:creationId xmlns:a16="http://schemas.microsoft.com/office/drawing/2014/main" id="{BA86FCAC-25BF-49BF-8CD1-15A8ABFAB363}"/>
              </a:ext>
            </a:extLst>
          </p:cNvPr>
          <p:cNvPicPr>
            <a:picLocks noChangeAspect="1"/>
          </p:cNvPicPr>
          <p:nvPr/>
        </p:nvPicPr>
        <p:blipFill>
          <a:blip r:embed="rId2"/>
          <a:stretch>
            <a:fillRect/>
          </a:stretch>
        </p:blipFill>
        <p:spPr>
          <a:xfrm>
            <a:off x="0" y="6370278"/>
            <a:ext cx="536494" cy="487722"/>
          </a:xfrm>
          <a:prstGeom prst="rect">
            <a:avLst/>
          </a:prstGeom>
        </p:spPr>
      </p:pic>
    </p:spTree>
    <p:extLst>
      <p:ext uri="{BB962C8B-B14F-4D97-AF65-F5344CB8AC3E}">
        <p14:creationId xmlns:p14="http://schemas.microsoft.com/office/powerpoint/2010/main" val="39533014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0A7407-E818-4887-B219-C94EB0F9FFA0}"/>
              </a:ext>
            </a:extLst>
          </p:cNvPr>
          <p:cNvSpPr/>
          <p:nvPr/>
        </p:nvSpPr>
        <p:spPr>
          <a:xfrm>
            <a:off x="7697288" y="2545585"/>
            <a:ext cx="3789316" cy="2062103"/>
          </a:xfrm>
          <a:prstGeom prst="rect">
            <a:avLst/>
          </a:prstGeom>
        </p:spPr>
        <p:txBody>
          <a:bodyPr wrap="square">
            <a:spAutoFit/>
          </a:bodyPr>
          <a:lstStyle/>
          <a:p>
            <a:pPr algn="ctr" rtl="1"/>
            <a:r>
              <a:rPr lang="fa-IR" sz="3200" b="1" dirty="0">
                <a:solidFill>
                  <a:schemeClr val="accent2">
                    <a:lumMod val="75000"/>
                  </a:schemeClr>
                </a:solidFill>
                <a:latin typeface="TraditionalArabic-Bold"/>
              </a:rPr>
              <a:t>کالایی که فروخته می شود از لحاظ </a:t>
            </a:r>
            <a:r>
              <a:rPr lang="fa-IR" sz="3200" b="1" dirty="0">
                <a:solidFill>
                  <a:schemeClr val="accent5">
                    <a:lumMod val="50000"/>
                  </a:schemeClr>
                </a:solidFill>
                <a:latin typeface="TraditionalArabic-Bold"/>
              </a:rPr>
              <a:t>فنی</a:t>
            </a:r>
            <a:r>
              <a:rPr lang="fa-IR" sz="3200" b="1" dirty="0">
                <a:solidFill>
                  <a:schemeClr val="accent2">
                    <a:lumMod val="75000"/>
                  </a:schemeClr>
                </a:solidFill>
                <a:latin typeface="TraditionalArabic-Bold"/>
              </a:rPr>
              <a:t>،</a:t>
            </a:r>
          </a:p>
          <a:p>
            <a:pPr algn="ctr" rtl="1"/>
            <a:r>
              <a:rPr lang="fa-IR" sz="3200" b="1" dirty="0">
                <a:solidFill>
                  <a:schemeClr val="accent2">
                    <a:lumMod val="75000"/>
                  </a:schemeClr>
                </a:solidFill>
                <a:latin typeface="TraditionalArabic-Bold"/>
              </a:rPr>
              <a:t>مناسب و </a:t>
            </a:r>
            <a:r>
              <a:rPr lang="fa-IR" sz="3200" b="1" dirty="0">
                <a:solidFill>
                  <a:schemeClr val="accent6">
                    <a:lumMod val="75000"/>
                  </a:schemeClr>
                </a:solidFill>
                <a:latin typeface="TraditionalArabic-Bold"/>
              </a:rPr>
              <a:t>شایسته</a:t>
            </a:r>
            <a:r>
              <a:rPr lang="fa-IR" sz="3200" b="1" dirty="0">
                <a:solidFill>
                  <a:schemeClr val="accent2">
                    <a:lumMod val="75000"/>
                  </a:schemeClr>
                </a:solidFill>
                <a:latin typeface="TraditionalArabic-Bold"/>
              </a:rPr>
              <a:t> مشتری است.</a:t>
            </a:r>
            <a:endParaRPr lang="en-US" sz="3200" b="1" dirty="0">
              <a:solidFill>
                <a:schemeClr val="accent2">
                  <a:lumMod val="75000"/>
                </a:schemeClr>
              </a:solidFill>
              <a:latin typeface="TraditionalArabic-Bold"/>
            </a:endParaRPr>
          </a:p>
        </p:txBody>
      </p:sp>
      <p:sp>
        <p:nvSpPr>
          <p:cNvPr id="3" name="TextBox 2">
            <a:extLst>
              <a:ext uri="{FF2B5EF4-FFF2-40B4-BE49-F238E27FC236}">
                <a16:creationId xmlns:a16="http://schemas.microsoft.com/office/drawing/2014/main" id="{08555B7D-DF28-4850-BE7A-016303472FA2}"/>
              </a:ext>
            </a:extLst>
          </p:cNvPr>
          <p:cNvSpPr txBox="1"/>
          <p:nvPr/>
        </p:nvSpPr>
        <p:spPr>
          <a:xfrm>
            <a:off x="3322320" y="222068"/>
            <a:ext cx="5547360" cy="1323439"/>
          </a:xfrm>
          <a:prstGeom prst="rect">
            <a:avLst/>
          </a:prstGeom>
          <a:noFill/>
        </p:spPr>
        <p:txBody>
          <a:bodyPr wrap="square" rtlCol="0">
            <a:spAutoFit/>
          </a:bodyPr>
          <a:lstStyle/>
          <a:p>
            <a:pPr algn="ctr" rtl="1"/>
            <a:r>
              <a:rPr lang="fa-IR" sz="4000" dirty="0">
                <a:solidFill>
                  <a:schemeClr val="accent5">
                    <a:lumMod val="50000"/>
                  </a:schemeClr>
                </a:solidFill>
              </a:rPr>
              <a:t>دو اصل اساسی فروش در شرکت ویستا جم صنعت</a:t>
            </a:r>
            <a:endParaRPr lang="en-US" sz="4000" dirty="0">
              <a:solidFill>
                <a:schemeClr val="accent5">
                  <a:lumMod val="50000"/>
                </a:schemeClr>
              </a:solidFill>
            </a:endParaRPr>
          </a:p>
        </p:txBody>
      </p:sp>
      <p:sp>
        <p:nvSpPr>
          <p:cNvPr id="4" name="TextBox 3">
            <a:extLst>
              <a:ext uri="{FF2B5EF4-FFF2-40B4-BE49-F238E27FC236}">
                <a16:creationId xmlns:a16="http://schemas.microsoft.com/office/drawing/2014/main" id="{27BDCA2C-9A00-491E-AA1B-0097034BF27A}"/>
              </a:ext>
            </a:extLst>
          </p:cNvPr>
          <p:cNvSpPr txBox="1"/>
          <p:nvPr/>
        </p:nvSpPr>
        <p:spPr>
          <a:xfrm>
            <a:off x="705395" y="2545585"/>
            <a:ext cx="3789316" cy="2062103"/>
          </a:xfrm>
          <a:prstGeom prst="rect">
            <a:avLst/>
          </a:prstGeom>
          <a:noFill/>
        </p:spPr>
        <p:txBody>
          <a:bodyPr wrap="square" rtlCol="0">
            <a:spAutoFit/>
          </a:bodyPr>
          <a:lstStyle/>
          <a:p>
            <a:pPr algn="ctr" rtl="1"/>
            <a:r>
              <a:rPr lang="fa-IR" sz="3200" b="1" dirty="0">
                <a:solidFill>
                  <a:schemeClr val="accent2">
                    <a:lumMod val="75000"/>
                  </a:schemeClr>
                </a:solidFill>
              </a:rPr>
              <a:t>فرآیند و </a:t>
            </a:r>
            <a:r>
              <a:rPr lang="fa-IR" sz="3200" b="1" dirty="0">
                <a:solidFill>
                  <a:schemeClr val="accent5">
                    <a:lumMod val="50000"/>
                  </a:schemeClr>
                </a:solidFill>
              </a:rPr>
              <a:t>شرایط</a:t>
            </a:r>
            <a:r>
              <a:rPr lang="fa-IR" sz="3200" b="1" dirty="0">
                <a:solidFill>
                  <a:schemeClr val="accent2">
                    <a:lumMod val="75000"/>
                  </a:schemeClr>
                </a:solidFill>
              </a:rPr>
              <a:t> فروش برای مشتری و</a:t>
            </a:r>
          </a:p>
          <a:p>
            <a:pPr algn="ctr" rtl="1"/>
            <a:r>
              <a:rPr lang="fa-IR" sz="3200" b="1" dirty="0">
                <a:solidFill>
                  <a:schemeClr val="accent2">
                    <a:lumMod val="75000"/>
                  </a:schemeClr>
                </a:solidFill>
              </a:rPr>
              <a:t>ما، </a:t>
            </a:r>
            <a:r>
              <a:rPr lang="fa-IR" sz="3200" b="1" dirty="0">
                <a:solidFill>
                  <a:schemeClr val="accent6">
                    <a:lumMod val="75000"/>
                  </a:schemeClr>
                </a:solidFill>
              </a:rPr>
              <a:t>ایمنی</a:t>
            </a:r>
            <a:r>
              <a:rPr lang="fa-IR" sz="3200" b="1" dirty="0">
                <a:solidFill>
                  <a:schemeClr val="accent2">
                    <a:lumMod val="75000"/>
                  </a:schemeClr>
                </a:solidFill>
              </a:rPr>
              <a:t> در کسب و کار را به همراه دارد.</a:t>
            </a:r>
            <a:endParaRPr lang="en-US" sz="3200" dirty="0">
              <a:solidFill>
                <a:schemeClr val="accent2">
                  <a:lumMod val="75000"/>
                </a:schemeClr>
              </a:solidFill>
            </a:endParaRPr>
          </a:p>
        </p:txBody>
      </p:sp>
      <p:sp>
        <p:nvSpPr>
          <p:cNvPr id="5" name="TextBox 4">
            <a:extLst>
              <a:ext uri="{FF2B5EF4-FFF2-40B4-BE49-F238E27FC236}">
                <a16:creationId xmlns:a16="http://schemas.microsoft.com/office/drawing/2014/main" id="{37EFBD3D-109F-468A-8A6B-3E3329E7B871}"/>
              </a:ext>
            </a:extLst>
          </p:cNvPr>
          <p:cNvSpPr txBox="1"/>
          <p:nvPr/>
        </p:nvSpPr>
        <p:spPr>
          <a:xfrm>
            <a:off x="4932317" y="1705236"/>
            <a:ext cx="2327365" cy="1323439"/>
          </a:xfrm>
          <a:prstGeom prst="rect">
            <a:avLst/>
          </a:prstGeom>
          <a:noFill/>
        </p:spPr>
        <p:txBody>
          <a:bodyPr wrap="square" rtlCol="0">
            <a:spAutoFit/>
          </a:bodyPr>
          <a:lstStyle/>
          <a:p>
            <a:pPr algn="ctr" rtl="1"/>
            <a:r>
              <a:rPr lang="fa-IR" sz="4000" b="1" dirty="0">
                <a:solidFill>
                  <a:schemeClr val="accent6">
                    <a:lumMod val="50000"/>
                  </a:schemeClr>
                </a:solidFill>
                <a:latin typeface="TraditionalArabic-Bold"/>
              </a:rPr>
              <a:t>مطمئن شوید</a:t>
            </a:r>
          </a:p>
          <a:p>
            <a:pPr algn="ctr" rtl="1"/>
            <a:endParaRPr lang="en-US" sz="4000" dirty="0">
              <a:solidFill>
                <a:schemeClr val="accent6">
                  <a:lumMod val="50000"/>
                </a:schemeClr>
              </a:solidFill>
            </a:endParaRPr>
          </a:p>
        </p:txBody>
      </p:sp>
      <p:pic>
        <p:nvPicPr>
          <p:cNvPr id="6" name="Picture 5">
            <a:extLst>
              <a:ext uri="{FF2B5EF4-FFF2-40B4-BE49-F238E27FC236}">
                <a16:creationId xmlns:a16="http://schemas.microsoft.com/office/drawing/2014/main" id="{58873AE0-6DBB-4D87-B0D1-F958347F29B7}"/>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1709485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3500"/>
                            </p:stCondLst>
                            <p:childTnLst>
                              <p:par>
                                <p:cTn id="13" presetID="14" presetClass="entr" presetSubtype="10"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1250"/>
                                        <p:tgtEl>
                                          <p:spTgt spid="2"/>
                                        </p:tgtEl>
                                      </p:cBhvr>
                                    </p:animEffect>
                                  </p:childTnLst>
                                </p:cTn>
                              </p:par>
                            </p:childTnLst>
                          </p:cTn>
                        </p:par>
                        <p:par>
                          <p:cTn id="16" fill="hold">
                            <p:stCondLst>
                              <p:cond delay="5250"/>
                            </p:stCondLst>
                            <p:childTnLst>
                              <p:par>
                                <p:cTn id="17" presetID="14" presetClass="entr" presetSubtype="10" fill="hold" grpId="0" nodeType="afterEffect">
                                  <p:stCondLst>
                                    <p:cond delay="200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9EBECCB-535E-4038-9AD0-765F092DD3FB}"/>
              </a:ext>
            </a:extLst>
          </p:cNvPr>
          <p:cNvGraphicFramePr>
            <a:graphicFrameLocks noChangeAspect="1"/>
          </p:cNvGraphicFramePr>
          <p:nvPr>
            <p:extLst>
              <p:ext uri="{D42A27DB-BD31-4B8C-83A1-F6EECF244321}">
                <p14:modId xmlns:p14="http://schemas.microsoft.com/office/powerpoint/2010/main" val="491657894"/>
              </p:ext>
            </p:extLst>
          </p:nvPr>
        </p:nvGraphicFramePr>
        <p:xfrm>
          <a:off x="3672692" y="-37039"/>
          <a:ext cx="4872791" cy="6895039"/>
        </p:xfrm>
        <a:graphic>
          <a:graphicData uri="http://schemas.openxmlformats.org/presentationml/2006/ole">
            <mc:AlternateContent xmlns:mc="http://schemas.openxmlformats.org/markup-compatibility/2006">
              <mc:Choice xmlns:v="urn:schemas-microsoft-com:vml" Requires="v">
                <p:oleObj spid="_x0000_s15485" name="Acrobat Document" r:id="rId4" imgW="5666913" imgH="8019722" progId="AcroExch.Document.DC">
                  <p:embed/>
                </p:oleObj>
              </mc:Choice>
              <mc:Fallback>
                <p:oleObj name="Acrobat Document" r:id="rId4" imgW="5666913" imgH="8019722" progId="AcroExch.Document.DC">
                  <p:embed/>
                  <p:pic>
                    <p:nvPicPr>
                      <p:cNvPr id="0" name=""/>
                      <p:cNvPicPr/>
                      <p:nvPr/>
                    </p:nvPicPr>
                    <p:blipFill>
                      <a:blip r:embed="rId5"/>
                      <a:stretch>
                        <a:fillRect/>
                      </a:stretch>
                    </p:blipFill>
                    <p:spPr>
                      <a:xfrm>
                        <a:off x="3672692" y="-37039"/>
                        <a:ext cx="4872791" cy="6895039"/>
                      </a:xfrm>
                      <a:prstGeom prst="rect">
                        <a:avLst/>
                      </a:prstGeom>
                    </p:spPr>
                  </p:pic>
                </p:oleObj>
              </mc:Fallback>
            </mc:AlternateContent>
          </a:graphicData>
        </a:graphic>
      </p:graphicFrame>
      <p:sp>
        <p:nvSpPr>
          <p:cNvPr id="3" name="Rectangle: Rounded Corners 2">
            <a:extLst>
              <a:ext uri="{FF2B5EF4-FFF2-40B4-BE49-F238E27FC236}">
                <a16:creationId xmlns:a16="http://schemas.microsoft.com/office/drawing/2014/main" id="{287F78E3-4CB5-46D6-8700-2E6F40D5A51E}"/>
              </a:ext>
            </a:extLst>
          </p:cNvPr>
          <p:cNvSpPr/>
          <p:nvPr/>
        </p:nvSpPr>
        <p:spPr>
          <a:xfrm>
            <a:off x="4612943" y="3352800"/>
            <a:ext cx="304800" cy="141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4CADBF2-290D-4560-A2D5-14A1595F01CA}"/>
              </a:ext>
            </a:extLst>
          </p:cNvPr>
          <p:cNvPicPr>
            <a:picLocks noChangeAspect="1"/>
          </p:cNvPicPr>
          <p:nvPr/>
        </p:nvPicPr>
        <p:blipFill>
          <a:blip r:embed="rId6"/>
          <a:stretch>
            <a:fillRect/>
          </a:stretch>
        </p:blipFill>
        <p:spPr>
          <a:xfrm>
            <a:off x="0" y="6370278"/>
            <a:ext cx="536494" cy="487722"/>
          </a:xfrm>
          <a:prstGeom prst="rect">
            <a:avLst/>
          </a:prstGeom>
        </p:spPr>
      </p:pic>
    </p:spTree>
    <p:extLst>
      <p:ext uri="{BB962C8B-B14F-4D97-AF65-F5344CB8AC3E}">
        <p14:creationId xmlns:p14="http://schemas.microsoft.com/office/powerpoint/2010/main" val="30559393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3CE7174-33D2-4542-AA19-6470998363DB}"/>
              </a:ext>
            </a:extLst>
          </p:cNvPr>
          <p:cNvGraphicFramePr>
            <a:graphicFrameLocks noChangeAspect="1"/>
          </p:cNvGraphicFramePr>
          <p:nvPr>
            <p:extLst>
              <p:ext uri="{D42A27DB-BD31-4B8C-83A1-F6EECF244321}">
                <p14:modId xmlns:p14="http://schemas.microsoft.com/office/powerpoint/2010/main" val="474716734"/>
              </p:ext>
            </p:extLst>
          </p:nvPr>
        </p:nvGraphicFramePr>
        <p:xfrm>
          <a:off x="3664614" y="-22862"/>
          <a:ext cx="4862772" cy="6880862"/>
        </p:xfrm>
        <a:graphic>
          <a:graphicData uri="http://schemas.openxmlformats.org/presentationml/2006/ole">
            <mc:AlternateContent xmlns:mc="http://schemas.openxmlformats.org/markup-compatibility/2006">
              <mc:Choice xmlns:v="urn:schemas-microsoft-com:vml" Requires="v">
                <p:oleObj spid="_x0000_s16502" name="Acrobat Document" r:id="rId3" imgW="5666913" imgH="8019722" progId="AcroExch.Document.DC">
                  <p:embed/>
                </p:oleObj>
              </mc:Choice>
              <mc:Fallback>
                <p:oleObj name="Acrobat Document" r:id="rId3" imgW="5666913" imgH="8019722" progId="AcroExch.Document.DC">
                  <p:embed/>
                  <p:pic>
                    <p:nvPicPr>
                      <p:cNvPr id="0" name=""/>
                      <p:cNvPicPr/>
                      <p:nvPr/>
                    </p:nvPicPr>
                    <p:blipFill>
                      <a:blip r:embed="rId4"/>
                      <a:stretch>
                        <a:fillRect/>
                      </a:stretch>
                    </p:blipFill>
                    <p:spPr>
                      <a:xfrm>
                        <a:off x="3664614" y="-22862"/>
                        <a:ext cx="4862772" cy="6880862"/>
                      </a:xfrm>
                      <a:prstGeom prst="rect">
                        <a:avLst/>
                      </a:prstGeom>
                    </p:spPr>
                  </p:pic>
                </p:oleObj>
              </mc:Fallback>
            </mc:AlternateContent>
          </a:graphicData>
        </a:graphic>
      </p:graphicFrame>
      <p:sp>
        <p:nvSpPr>
          <p:cNvPr id="4" name="Rectangle: Rounded Corners 3">
            <a:extLst>
              <a:ext uri="{FF2B5EF4-FFF2-40B4-BE49-F238E27FC236}">
                <a16:creationId xmlns:a16="http://schemas.microsoft.com/office/drawing/2014/main" id="{EE40BB5D-AD99-4711-B3FD-115EADFE2AF0}"/>
              </a:ext>
            </a:extLst>
          </p:cNvPr>
          <p:cNvSpPr/>
          <p:nvPr/>
        </p:nvSpPr>
        <p:spPr>
          <a:xfrm>
            <a:off x="6710149" y="3352800"/>
            <a:ext cx="441278" cy="141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F2DED54-6E65-4246-90D0-1687547BDE99}"/>
              </a:ext>
            </a:extLst>
          </p:cNvPr>
          <p:cNvPicPr>
            <a:picLocks noChangeAspect="1"/>
          </p:cNvPicPr>
          <p:nvPr/>
        </p:nvPicPr>
        <p:blipFill>
          <a:blip r:embed="rId5"/>
          <a:stretch>
            <a:fillRect/>
          </a:stretch>
        </p:blipFill>
        <p:spPr>
          <a:xfrm>
            <a:off x="0" y="6370278"/>
            <a:ext cx="536494" cy="487722"/>
          </a:xfrm>
          <a:prstGeom prst="rect">
            <a:avLst/>
          </a:prstGeom>
        </p:spPr>
      </p:pic>
    </p:spTree>
    <p:extLst>
      <p:ext uri="{BB962C8B-B14F-4D97-AF65-F5344CB8AC3E}">
        <p14:creationId xmlns:p14="http://schemas.microsoft.com/office/powerpoint/2010/main" val="4258398961"/>
      </p:ext>
    </p:extLst>
  </p:cSld>
  <p:clrMapOvr>
    <a:masterClrMapping/>
  </p:clrMapOvr>
  <p:transition spd="slow">
    <p:comb/>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EF7635-9493-4525-8443-FB5E1D86A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741" y="0"/>
            <a:ext cx="9718517" cy="6858000"/>
          </a:xfrm>
          <a:prstGeom prst="rect">
            <a:avLst/>
          </a:prstGeom>
        </p:spPr>
      </p:pic>
      <p:pic>
        <p:nvPicPr>
          <p:cNvPr id="5" name="Picture 4">
            <a:extLst>
              <a:ext uri="{FF2B5EF4-FFF2-40B4-BE49-F238E27FC236}">
                <a16:creationId xmlns:a16="http://schemas.microsoft.com/office/drawing/2014/main" id="{8100A181-65D1-42FF-897D-719FB90E8154}"/>
              </a:ext>
            </a:extLst>
          </p:cNvPr>
          <p:cNvPicPr>
            <a:picLocks noChangeAspect="1"/>
          </p:cNvPicPr>
          <p:nvPr/>
        </p:nvPicPr>
        <p:blipFill>
          <a:blip r:embed="rId4"/>
          <a:stretch>
            <a:fillRect/>
          </a:stretch>
        </p:blipFill>
        <p:spPr>
          <a:xfrm>
            <a:off x="0" y="6370278"/>
            <a:ext cx="536494" cy="487722"/>
          </a:xfrm>
          <a:prstGeom prst="rect">
            <a:avLst/>
          </a:prstGeom>
        </p:spPr>
      </p:pic>
    </p:spTree>
    <p:extLst>
      <p:ext uri="{BB962C8B-B14F-4D97-AF65-F5344CB8AC3E}">
        <p14:creationId xmlns:p14="http://schemas.microsoft.com/office/powerpoint/2010/main" val="9598794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7F77B9-766C-4305-9DCE-0CF3F865C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D8C1AA07-8D01-42A5-8AD5-F51D68CC0A39}"/>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6933379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361864-BB45-46D4-A46E-BF60F0348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383758FE-3A36-488A-9537-9AA3B3B814A1}"/>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17442415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C16B4-2B8B-4EC3-A1C9-CF92F8C29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E854D1B6-EC7B-4526-AAEB-79E9B633EBD4}"/>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7505716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E8B923-BA1D-40C1-80EB-DEC8D45DD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36B77110-C605-4AEE-B4CA-4EC3FAEBA4F9}"/>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1154853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B6B519-8219-4351-BCC6-2C71CACD0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9244A1B6-F337-4C84-9C26-5AA3C3FDDD74}"/>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32979538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D1DDB-8D76-4A23-B666-740956428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60" y="502920"/>
            <a:ext cx="7802880" cy="5852160"/>
          </a:xfrm>
          <a:prstGeom prst="rect">
            <a:avLst/>
          </a:prstGeom>
        </p:spPr>
      </p:pic>
      <p:pic>
        <p:nvPicPr>
          <p:cNvPr id="2" name="Picture 1">
            <a:extLst>
              <a:ext uri="{FF2B5EF4-FFF2-40B4-BE49-F238E27FC236}">
                <a16:creationId xmlns:a16="http://schemas.microsoft.com/office/drawing/2014/main" id="{3A1A7D27-551D-4CF8-9E32-97DD0457D090}"/>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17763574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50CDA0-44EF-45A4-B42B-545AFD695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6999" y="857250"/>
            <a:ext cx="6858000" cy="5143500"/>
          </a:xfrm>
          <a:prstGeom prst="rect">
            <a:avLst/>
          </a:prstGeom>
        </p:spPr>
      </p:pic>
      <p:pic>
        <p:nvPicPr>
          <p:cNvPr id="2" name="Picture 1">
            <a:extLst>
              <a:ext uri="{FF2B5EF4-FFF2-40B4-BE49-F238E27FC236}">
                <a16:creationId xmlns:a16="http://schemas.microsoft.com/office/drawing/2014/main" id="{8A41FEEE-CAF9-4019-9EE9-8A73CA353A95}"/>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34327768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5B7351-0D99-4712-9868-2CF26375F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762" y="7143"/>
            <a:ext cx="9134475" cy="6850857"/>
          </a:xfrm>
          <a:prstGeom prst="rect">
            <a:avLst/>
          </a:prstGeom>
        </p:spPr>
      </p:pic>
      <p:pic>
        <p:nvPicPr>
          <p:cNvPr id="2" name="Picture 1">
            <a:extLst>
              <a:ext uri="{FF2B5EF4-FFF2-40B4-BE49-F238E27FC236}">
                <a16:creationId xmlns:a16="http://schemas.microsoft.com/office/drawing/2014/main" id="{A78BDE0F-78A9-4011-BFFC-518B1B7A9F1B}"/>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39211589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yellow, indoor, train, building&#10;&#10;Description automatically generated">
            <a:extLst>
              <a:ext uri="{FF2B5EF4-FFF2-40B4-BE49-F238E27FC236}">
                <a16:creationId xmlns:a16="http://schemas.microsoft.com/office/drawing/2014/main" id="{8AAE6B40-1A82-483F-AFA2-B44FB104E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3" y="0"/>
            <a:ext cx="12155674" cy="6858000"/>
          </a:xfrm>
          <a:prstGeom prst="rect">
            <a:avLst/>
          </a:prstGeom>
        </p:spPr>
      </p:pic>
      <p:pic>
        <p:nvPicPr>
          <p:cNvPr id="2" name="Picture 1">
            <a:extLst>
              <a:ext uri="{FF2B5EF4-FFF2-40B4-BE49-F238E27FC236}">
                <a16:creationId xmlns:a16="http://schemas.microsoft.com/office/drawing/2014/main" id="{0535D6E2-A95D-4DD8-B517-922C8EB21251}"/>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2974583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9EC8F3-54DF-4574-8275-86D1CA2C2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3CAF8054-338D-4FF5-9ABC-7DD0456593EC}"/>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2182774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9779B7-8AAF-44A0-B86B-BD771D1AE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03" y="248193"/>
            <a:ext cx="11239863" cy="6322423"/>
          </a:xfrm>
          <a:prstGeom prst="rect">
            <a:avLst/>
          </a:prstGeom>
        </p:spPr>
      </p:pic>
      <p:pic>
        <p:nvPicPr>
          <p:cNvPr id="2" name="Picture 1">
            <a:extLst>
              <a:ext uri="{FF2B5EF4-FFF2-40B4-BE49-F238E27FC236}">
                <a16:creationId xmlns:a16="http://schemas.microsoft.com/office/drawing/2014/main" id="{87A7047D-1486-4D67-8B98-AEBEAB886884}"/>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22562110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DC6582-5F3A-4083-86FD-F9D682A76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11"/>
            <a:ext cx="12192000" cy="6886222"/>
          </a:xfrm>
          <a:prstGeom prst="rect">
            <a:avLst/>
          </a:prstGeom>
        </p:spPr>
      </p:pic>
      <p:pic>
        <p:nvPicPr>
          <p:cNvPr id="4" name="Picture 3">
            <a:extLst>
              <a:ext uri="{FF2B5EF4-FFF2-40B4-BE49-F238E27FC236}">
                <a16:creationId xmlns:a16="http://schemas.microsoft.com/office/drawing/2014/main" id="{129FC1AE-9F87-43CE-9352-F30D574E5DAC}"/>
              </a:ext>
            </a:extLst>
          </p:cNvPr>
          <p:cNvPicPr>
            <a:picLocks noChangeAspect="1"/>
          </p:cNvPicPr>
          <p:nvPr/>
        </p:nvPicPr>
        <p:blipFill>
          <a:blip r:embed="rId3"/>
          <a:stretch>
            <a:fillRect/>
          </a:stretch>
        </p:blipFill>
        <p:spPr>
          <a:xfrm>
            <a:off x="0" y="6384389"/>
            <a:ext cx="536494" cy="487722"/>
          </a:xfrm>
          <a:prstGeom prst="rect">
            <a:avLst/>
          </a:prstGeom>
        </p:spPr>
      </p:pic>
    </p:spTree>
    <p:extLst>
      <p:ext uri="{BB962C8B-B14F-4D97-AF65-F5344CB8AC3E}">
        <p14:creationId xmlns:p14="http://schemas.microsoft.com/office/powerpoint/2010/main" val="29988036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97E01B5-A2E1-452D-8CC6-C57FEFC21A8F}"/>
              </a:ext>
            </a:extLst>
          </p:cNvPr>
          <p:cNvGraphicFramePr>
            <a:graphicFrameLocks noChangeAspect="1"/>
          </p:cNvGraphicFramePr>
          <p:nvPr>
            <p:extLst>
              <p:ext uri="{D42A27DB-BD31-4B8C-83A1-F6EECF244321}">
                <p14:modId xmlns:p14="http://schemas.microsoft.com/office/powerpoint/2010/main" val="1300133524"/>
              </p:ext>
            </p:extLst>
          </p:nvPr>
        </p:nvGraphicFramePr>
        <p:xfrm>
          <a:off x="3695677" y="0"/>
          <a:ext cx="4800646" cy="6861224"/>
        </p:xfrm>
        <a:graphic>
          <a:graphicData uri="http://schemas.openxmlformats.org/presentationml/2006/ole">
            <mc:AlternateContent xmlns:mc="http://schemas.openxmlformats.org/markup-compatibility/2006">
              <mc:Choice xmlns:v="urn:schemas-microsoft-com:vml" Requires="v">
                <p:oleObj spid="_x0000_s3224" name="Acrobat Document" r:id="rId3" imgW="18897600" imgH="27003375" progId="AcroExch.Document.DC">
                  <p:embed/>
                </p:oleObj>
              </mc:Choice>
              <mc:Fallback>
                <p:oleObj name="Acrobat Document" r:id="rId3" imgW="18897600" imgH="27003375" progId="AcroExch.Document.DC">
                  <p:embed/>
                  <p:pic>
                    <p:nvPicPr>
                      <p:cNvPr id="0" name=""/>
                      <p:cNvPicPr/>
                      <p:nvPr/>
                    </p:nvPicPr>
                    <p:blipFill>
                      <a:blip r:embed="rId4"/>
                      <a:stretch>
                        <a:fillRect/>
                      </a:stretch>
                    </p:blipFill>
                    <p:spPr>
                      <a:xfrm>
                        <a:off x="3695677" y="0"/>
                        <a:ext cx="4800646" cy="6861224"/>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EF9F118D-4619-4C6F-A1DF-1490BD27A94F}"/>
              </a:ext>
            </a:extLst>
          </p:cNvPr>
          <p:cNvPicPr>
            <a:picLocks noChangeAspect="1"/>
          </p:cNvPicPr>
          <p:nvPr/>
        </p:nvPicPr>
        <p:blipFill>
          <a:blip r:embed="rId5"/>
          <a:stretch>
            <a:fillRect/>
          </a:stretch>
        </p:blipFill>
        <p:spPr>
          <a:xfrm>
            <a:off x="0" y="6370278"/>
            <a:ext cx="536494" cy="487722"/>
          </a:xfrm>
          <a:prstGeom prst="rect">
            <a:avLst/>
          </a:prstGeom>
        </p:spPr>
      </p:pic>
      <p:sp>
        <p:nvSpPr>
          <p:cNvPr id="4" name="TextBox 3">
            <a:extLst>
              <a:ext uri="{FF2B5EF4-FFF2-40B4-BE49-F238E27FC236}">
                <a16:creationId xmlns:a16="http://schemas.microsoft.com/office/drawing/2014/main" id="{BB18E8FC-D1A4-4D03-8466-4712CDE8B65E}"/>
              </a:ext>
            </a:extLst>
          </p:cNvPr>
          <p:cNvSpPr txBox="1"/>
          <p:nvPr/>
        </p:nvSpPr>
        <p:spPr>
          <a:xfrm>
            <a:off x="5219700" y="5753296"/>
            <a:ext cx="1752600" cy="707886"/>
          </a:xfrm>
          <a:prstGeom prst="rect">
            <a:avLst/>
          </a:prstGeom>
          <a:noFill/>
        </p:spPr>
        <p:txBody>
          <a:bodyPr wrap="square" rtlCol="0">
            <a:spAutoFit/>
          </a:bodyPr>
          <a:lstStyle/>
          <a:p>
            <a:pPr algn="ctr" rtl="1"/>
            <a:r>
              <a:rPr lang="fa-IR" sz="4000" dirty="0">
                <a:solidFill>
                  <a:schemeClr val="accent5">
                    <a:lumMod val="50000"/>
                  </a:schemeClr>
                </a:solidFill>
              </a:rPr>
              <a:t>سپاس</a:t>
            </a:r>
            <a:endParaRPr lang="en-US" sz="4000" dirty="0">
              <a:solidFill>
                <a:schemeClr val="accent5">
                  <a:lumMod val="50000"/>
                </a:schemeClr>
              </a:solidFill>
            </a:endParaRPr>
          </a:p>
        </p:txBody>
      </p:sp>
    </p:spTree>
    <p:extLst>
      <p:ext uri="{BB962C8B-B14F-4D97-AF65-F5344CB8AC3E}">
        <p14:creationId xmlns:p14="http://schemas.microsoft.com/office/powerpoint/2010/main" val="113281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5000"/>
                                  </p:stCondLst>
                                  <p:childTnLst>
                                    <p:animEffect transition="out" filter="randombar(horizontal)">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25D96-E49A-47F3-8027-2DD6C8401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6145E8AE-F587-4F13-A826-3AFCC93C24D1}"/>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3083362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24F645-D466-47A5-BA28-CD9C0746FC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C9A40440-AD88-4A18-8D47-10A98F596869}"/>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170050681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re inside of a building&#10;&#10;Description automatically generated">
            <a:extLst>
              <a:ext uri="{FF2B5EF4-FFF2-40B4-BE49-F238E27FC236}">
                <a16:creationId xmlns:a16="http://schemas.microsoft.com/office/drawing/2014/main" id="{82509135-37E8-43EB-B40A-13C1795FA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Picture 1">
            <a:extLst>
              <a:ext uri="{FF2B5EF4-FFF2-40B4-BE49-F238E27FC236}">
                <a16:creationId xmlns:a16="http://schemas.microsoft.com/office/drawing/2014/main" id="{552770AB-0D54-425C-BD15-43131A87DE0E}"/>
              </a:ext>
            </a:extLst>
          </p:cNvPr>
          <p:cNvPicPr>
            <a:picLocks noChangeAspect="1"/>
          </p:cNvPicPr>
          <p:nvPr/>
        </p:nvPicPr>
        <p:blipFill>
          <a:blip r:embed="rId3"/>
          <a:stretch>
            <a:fillRect/>
          </a:stretch>
        </p:blipFill>
        <p:spPr>
          <a:xfrm>
            <a:off x="0" y="6370278"/>
            <a:ext cx="536494" cy="487722"/>
          </a:xfrm>
          <a:prstGeom prst="rect">
            <a:avLst/>
          </a:prstGeom>
        </p:spPr>
      </p:pic>
    </p:spTree>
    <p:extLst>
      <p:ext uri="{BB962C8B-B14F-4D97-AF65-F5344CB8AC3E}">
        <p14:creationId xmlns:p14="http://schemas.microsoft.com/office/powerpoint/2010/main" val="1953832541"/>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1600</TotalTime>
  <Words>1952</Words>
  <Application>Microsoft Office PowerPoint</Application>
  <PresentationFormat>Widescreen</PresentationFormat>
  <Paragraphs>198</Paragraphs>
  <Slides>68</Slides>
  <Notes>32</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8" baseType="lpstr">
      <vt:lpstr>Algerian</vt:lpstr>
      <vt:lpstr>Arial</vt:lpstr>
      <vt:lpstr>Baskerville Old Face</vt:lpstr>
      <vt:lpstr>Calibri</vt:lpstr>
      <vt:lpstr>Calibri Light</vt:lpstr>
      <vt:lpstr>Sitka Subheading</vt:lpstr>
      <vt:lpstr>Times New Roman</vt:lpstr>
      <vt:lpstr>TraditionalArabic-Bold</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توانمندی های بازرگانی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Hani Adib Azad</dc:creator>
  <cp:lastModifiedBy>Hani Adib Azad</cp:lastModifiedBy>
  <cp:revision>169</cp:revision>
  <dcterms:created xsi:type="dcterms:W3CDTF">2019-02-02T07:10:17Z</dcterms:created>
  <dcterms:modified xsi:type="dcterms:W3CDTF">2019-09-13T18:44:21Z</dcterms:modified>
</cp:coreProperties>
</file>